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23389" y="269241"/>
            <a:ext cx="569722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77000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0" y="380999"/>
                </a:moveTo>
                <a:lnTo>
                  <a:pt x="9143998" y="380999"/>
                </a:lnTo>
                <a:lnTo>
                  <a:pt x="9143998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D0D1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1"/>
            <a:ext cx="9144000" cy="1066800"/>
          </a:xfrm>
          <a:custGeom>
            <a:avLst/>
            <a:gdLst/>
            <a:ahLst/>
            <a:cxnLst/>
            <a:rect l="l" t="t" r="r" b="b"/>
            <a:pathLst>
              <a:path w="9144000" h="1066800">
                <a:moveTo>
                  <a:pt x="0" y="1066800"/>
                </a:moveTo>
                <a:lnTo>
                  <a:pt x="9143998" y="1066800"/>
                </a:lnTo>
                <a:lnTo>
                  <a:pt x="9143998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0D1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414164" y="76200"/>
            <a:ext cx="2564069" cy="891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19984" y="96994"/>
            <a:ext cx="1358900" cy="850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3389" y="299720"/>
            <a:ext cx="569722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516097"/>
            <a:ext cx="8529319" cy="3138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07340" y="6511391"/>
            <a:ext cx="3335654" cy="262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165206" y="6515080"/>
            <a:ext cx="1376679" cy="205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404040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839307" y="6518528"/>
            <a:ext cx="256540" cy="24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verleaf.com/" TargetMode="External"/><Relationship Id="rId3" Type="http://schemas.openxmlformats.org/officeDocument/2006/relationships/hyperlink" Target="http://www.sqlite.org/download.html" TargetMode="External"/><Relationship Id="rId4" Type="http://schemas.openxmlformats.org/officeDocument/2006/relationships/hyperlink" Target="http://www.anaconda.com/distribution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ogkounto@gmu.edu" TargetMode="External"/><Relationship Id="rId3" Type="http://schemas.openxmlformats.org/officeDocument/2006/relationships/hyperlink" Target="mailto:tsteven8@gmu.edu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jpg"/><Relationship Id="rId8" Type="http://schemas.openxmlformats.org/officeDocument/2006/relationships/image" Target="../media/image40.jpg"/><Relationship Id="rId9" Type="http://schemas.openxmlformats.org/officeDocument/2006/relationships/image" Target="../media/image41.jpg"/><Relationship Id="rId10" Type="http://schemas.openxmlformats.org/officeDocument/2006/relationships/image" Target="../media/image4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4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ogkounto@gmu.edu" TargetMode="Externa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63.jpg"/><Relationship Id="rId8" Type="http://schemas.openxmlformats.org/officeDocument/2006/relationships/image" Target="../media/image64.jpg"/><Relationship Id="rId9" Type="http://schemas.openxmlformats.org/officeDocument/2006/relationships/image" Target="../media/image65.jpg"/><Relationship Id="rId10" Type="http://schemas.openxmlformats.org/officeDocument/2006/relationships/image" Target="../media/image66.jpg"/><Relationship Id="rId11" Type="http://schemas.openxmlformats.org/officeDocument/2006/relationships/image" Target="../media/image67.jpg"/><Relationship Id="rId12" Type="http://schemas.openxmlformats.org/officeDocument/2006/relationships/image" Target="../media/image68.jpg"/><Relationship Id="rId13" Type="http://schemas.openxmlformats.org/officeDocument/2006/relationships/image" Target="../media/image69.png"/><Relationship Id="rId14" Type="http://schemas.openxmlformats.org/officeDocument/2006/relationships/image" Target="../media/image70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8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openxmlformats.org/officeDocument/2006/relationships/image" Target="../media/image86.jpg"/><Relationship Id="rId6" Type="http://schemas.openxmlformats.org/officeDocument/2006/relationships/image" Target="../media/image87.jpg"/><Relationship Id="rId7" Type="http://schemas.openxmlformats.org/officeDocument/2006/relationships/image" Target="../media/image88.png"/><Relationship Id="rId8" Type="http://schemas.openxmlformats.org/officeDocument/2006/relationships/image" Target="../media/image89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verleaf.com/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b-class.org/course/auth/welcome" TargetMode="External"/><Relationship Id="rId3" Type="http://schemas.openxmlformats.org/officeDocument/2006/relationships/hyperlink" Target="http://www.overleaf.com/learn/latex/Tutorials" TargetMode="External"/><Relationship Id="rId4" Type="http://schemas.openxmlformats.org/officeDocument/2006/relationships/hyperlink" Target="http://www.latex-tutorial.com/tutorials/" TargetMode="External"/><Relationship Id="rId5" Type="http://schemas.openxmlformats.org/officeDocument/2006/relationships/hyperlink" Target="http://www.caam.rice.edu/~heinken/latex/symbols.pdf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2921" y="6472726"/>
            <a:ext cx="21024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i="1">
                <a:solidFill>
                  <a:srgbClr val="595959"/>
                </a:solidFill>
                <a:latin typeface="Calibri"/>
                <a:cs typeface="Calibri"/>
              </a:rPr>
              <a:t>Notes by </a:t>
            </a:r>
            <a:r>
              <a:rPr dirty="0" sz="1200" spc="-5" b="1" i="1">
                <a:solidFill>
                  <a:srgbClr val="6C6C6C"/>
                </a:solidFill>
                <a:latin typeface="Calibri"/>
                <a:cs typeface="Calibri"/>
              </a:rPr>
              <a:t>Olga Gkountouna,</a:t>
            </a:r>
            <a:r>
              <a:rPr dirty="0" sz="1200" spc="-70" b="1" i="1">
                <a:solidFill>
                  <a:srgbClr val="6C6C6C"/>
                </a:solidFill>
                <a:latin typeface="Calibri"/>
                <a:cs typeface="Calibri"/>
              </a:rPr>
              <a:t> </a:t>
            </a:r>
            <a:r>
              <a:rPr dirty="0" sz="1200" b="1" i="1">
                <a:solidFill>
                  <a:srgbClr val="6C6C6C"/>
                </a:solidFill>
                <a:latin typeface="Calibri"/>
                <a:cs typeface="Calibri"/>
              </a:rPr>
              <a:t>2020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2448" y="1182021"/>
            <a:ext cx="5009515" cy="354774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800" b="1">
                <a:solidFill>
                  <a:srgbClr val="404040"/>
                </a:solidFill>
                <a:latin typeface="Calibri"/>
                <a:cs typeface="Calibri"/>
              </a:rPr>
              <a:t>Lecture</a:t>
            </a:r>
            <a:r>
              <a:rPr dirty="0" sz="18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Calibri"/>
                <a:cs typeface="Calibri"/>
              </a:rPr>
              <a:t>notes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2400" b="1">
                <a:solidFill>
                  <a:srgbClr val="404040"/>
                </a:solidFill>
                <a:latin typeface="Calibri"/>
                <a:cs typeface="Calibri"/>
              </a:rPr>
              <a:t>CDS</a:t>
            </a:r>
            <a:r>
              <a:rPr dirty="0" sz="24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302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dirty="0" sz="3200" b="1">
                <a:solidFill>
                  <a:srgbClr val="404040"/>
                </a:solidFill>
                <a:latin typeface="Calibri"/>
                <a:cs typeface="Calibri"/>
              </a:rPr>
              <a:t>Scientific Data and</a:t>
            </a:r>
            <a:r>
              <a:rPr dirty="0" sz="3200" spc="-9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200" b="1">
                <a:solidFill>
                  <a:srgbClr val="404040"/>
                </a:solidFill>
                <a:latin typeface="Calibri"/>
                <a:cs typeface="Calibri"/>
              </a:rPr>
              <a:t>Databases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dirty="0" sz="1800" b="1">
                <a:solidFill>
                  <a:srgbClr val="404040"/>
                </a:solidFill>
                <a:latin typeface="Calibri"/>
                <a:cs typeface="Calibri"/>
              </a:rPr>
              <a:t>Fall Semester</a:t>
            </a:r>
            <a:r>
              <a:rPr dirty="0" sz="18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404040"/>
                </a:solidFill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</a:pPr>
            <a:r>
              <a:rPr dirty="0" sz="3200" b="1">
                <a:solidFill>
                  <a:srgbClr val="404040"/>
                </a:solidFill>
                <a:latin typeface="Calibri"/>
                <a:cs typeface="Calibri"/>
              </a:rPr>
              <a:t>Lecture 1:</a:t>
            </a:r>
            <a:r>
              <a:rPr dirty="0" sz="3200" spc="-10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200" b="1">
                <a:solidFill>
                  <a:srgbClr val="404040"/>
                </a:solidFill>
                <a:latin typeface="Calibri"/>
                <a:cs typeface="Calibri"/>
              </a:rPr>
              <a:t>Introduction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650">
              <a:latin typeface="Calibri"/>
              <a:cs typeface="Calibri"/>
            </a:endParaRPr>
          </a:p>
          <a:p>
            <a:pPr algn="ctr" marR="78740">
              <a:lnSpc>
                <a:spcPct val="100000"/>
              </a:lnSpc>
            </a:pPr>
            <a:r>
              <a:rPr dirty="0" sz="2400" b="1">
                <a:solidFill>
                  <a:srgbClr val="404040"/>
                </a:solidFill>
                <a:latin typeface="Calibri"/>
                <a:cs typeface="Calibri"/>
              </a:rPr>
              <a:t>Lecture: </a:t>
            </a: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Dr. Olga</a:t>
            </a:r>
            <a:r>
              <a:rPr dirty="0" sz="2400" spc="-9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Gkountouna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5" y="206375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7660">
              <a:lnSpc>
                <a:spcPct val="99200"/>
              </a:lnSpc>
              <a:spcBef>
                <a:spcPts val="370"/>
              </a:spcBef>
            </a:pPr>
            <a:r>
              <a:rPr dirty="0" sz="1050" spc="-5" b="1">
                <a:latin typeface="Calibri"/>
                <a:cs typeface="Calibri"/>
              </a:rPr>
              <a:t>COMPUTATIONAL  </a:t>
            </a:r>
            <a:r>
              <a:rPr dirty="0" sz="1050" b="1">
                <a:latin typeface="Calibri"/>
                <a:cs typeface="Calibri"/>
              </a:rPr>
              <a:t>AND </a:t>
            </a:r>
            <a:r>
              <a:rPr dirty="0" sz="1050" spc="-5" b="1">
                <a:latin typeface="Calibri"/>
                <a:cs typeface="Calibri"/>
              </a:rPr>
              <a:t>DATA  </a:t>
            </a:r>
            <a:r>
              <a:rPr dirty="0" sz="1050" b="1">
                <a:latin typeface="Calibri"/>
                <a:cs typeface="Calibri"/>
              </a:rPr>
              <a:t>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3671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Software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252220"/>
            <a:ext cx="3923029" cy="144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9973"/>
                </a:solidFill>
                <a:latin typeface="Calibri"/>
                <a:cs typeface="Calibri"/>
                <a:hlinkClick r:id="rId2"/>
              </a:rPr>
              <a:t>www.overleaf.com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18100"/>
              </a:lnSpc>
              <a:spcBef>
                <a:spcPts val="1475"/>
              </a:spcBef>
            </a:pPr>
            <a:r>
              <a:rPr dirty="0" sz="2400" spc="-5">
                <a:solidFill>
                  <a:srgbClr val="5555FF"/>
                </a:solidFill>
                <a:latin typeface="Calibri"/>
                <a:cs typeface="Calibri"/>
                <a:hlinkClick r:id="rId3"/>
              </a:rPr>
              <a:t>www.sqlite.org/download.html </a:t>
            </a:r>
            <a:r>
              <a:rPr dirty="0" sz="2400" spc="-5">
                <a:solidFill>
                  <a:srgbClr val="5555FF"/>
                </a:solidFill>
                <a:latin typeface="Calibri"/>
                <a:cs typeface="Calibri"/>
              </a:rPr>
              <a:t> sqlitebrowser.org/dl/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4500371"/>
            <a:ext cx="4250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2946A"/>
                </a:solidFill>
                <a:latin typeface="Calibri"/>
                <a:cs typeface="Calibri"/>
                <a:hlinkClick r:id="rId4"/>
              </a:rPr>
              <a:t>www.anaconda.com/distribution/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86403" y="1453112"/>
            <a:ext cx="1149086" cy="1149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8391" y="1402485"/>
            <a:ext cx="1895401" cy="750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04833" y="3339566"/>
            <a:ext cx="1378470" cy="15990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0669" y="5180444"/>
            <a:ext cx="3075450" cy="952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9121" y="2772634"/>
            <a:ext cx="1150995" cy="1253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11956" y="2617740"/>
            <a:ext cx="3534460" cy="1675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5997" y="4910175"/>
            <a:ext cx="1483108" cy="1483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22292" y="5089909"/>
            <a:ext cx="2247833" cy="11214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3671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Software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874622" y="3113405"/>
            <a:ext cx="1150995" cy="1253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896" y="3237315"/>
            <a:ext cx="1900555" cy="900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2981" y="1146227"/>
            <a:ext cx="2563352" cy="170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98944" y="1068779"/>
            <a:ext cx="2335195" cy="2256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02454" y="4037500"/>
            <a:ext cx="2663932" cy="2193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3464" y="4925678"/>
            <a:ext cx="2163130" cy="628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7972" y="4767175"/>
            <a:ext cx="1858479" cy="1858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8422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Tentative</a:t>
            </a:r>
            <a:r>
              <a:rPr dirty="0" sz="2800" spc="-55"/>
              <a:t> </a:t>
            </a:r>
            <a:r>
              <a:rPr dirty="0" sz="2800" spc="-5"/>
              <a:t>Schedule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3952" y="1079501"/>
            <a:ext cx="4152292" cy="5429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8422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Tentative</a:t>
            </a:r>
            <a:r>
              <a:rPr dirty="0" sz="2800" spc="-55"/>
              <a:t> </a:t>
            </a:r>
            <a:r>
              <a:rPr dirty="0" sz="2800" spc="-5"/>
              <a:t>Schedule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621495" y="476674"/>
            <a:ext cx="521970" cy="3098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50" spc="5" b="1">
                <a:solidFill>
                  <a:srgbClr val="515151"/>
                </a:solidFill>
                <a:latin typeface="Calibri"/>
                <a:cs typeface="Calibri"/>
              </a:rPr>
              <a:t>[1/2]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5665" y="1241344"/>
            <a:ext cx="7495651" cy="515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47615" y="6113144"/>
            <a:ext cx="38239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366FF"/>
                </a:solidFill>
                <a:latin typeface="Times New Roman"/>
                <a:cs typeface="Times New Roman"/>
              </a:rPr>
              <a:t>* </a:t>
            </a:r>
            <a:r>
              <a:rPr dirty="0" sz="1600" spc="-55">
                <a:solidFill>
                  <a:srgbClr val="3366FF"/>
                </a:solidFill>
                <a:latin typeface="Times New Roman"/>
                <a:cs typeface="Times New Roman"/>
              </a:rPr>
              <a:t>You </a:t>
            </a:r>
            <a:r>
              <a:rPr dirty="0" sz="1600" spc="-5">
                <a:solidFill>
                  <a:srgbClr val="3366FF"/>
                </a:solidFill>
                <a:latin typeface="Times New Roman"/>
                <a:cs typeface="Times New Roman"/>
              </a:rPr>
              <a:t>have Monday classes </a:t>
            </a:r>
            <a:r>
              <a:rPr dirty="0" sz="1600">
                <a:solidFill>
                  <a:srgbClr val="3366FF"/>
                </a:solidFill>
                <a:latin typeface="Times New Roman"/>
                <a:cs typeface="Times New Roman"/>
              </a:rPr>
              <a:t>on </a:t>
            </a:r>
            <a:r>
              <a:rPr dirty="0" sz="1600" spc="-10">
                <a:solidFill>
                  <a:srgbClr val="3366FF"/>
                </a:solidFill>
                <a:latin typeface="Times New Roman"/>
                <a:cs typeface="Times New Roman"/>
              </a:rPr>
              <a:t>Tuesday</a:t>
            </a:r>
            <a:r>
              <a:rPr dirty="0" sz="1600" spc="-45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3366FF"/>
                </a:solidFill>
                <a:latin typeface="Times New Roman"/>
                <a:cs typeface="Times New Roman"/>
              </a:rPr>
              <a:t>10/13.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8422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Tentative</a:t>
            </a:r>
            <a:r>
              <a:rPr dirty="0" sz="2800" spc="-55"/>
              <a:t> </a:t>
            </a:r>
            <a:r>
              <a:rPr dirty="0" sz="2800" spc="-5"/>
              <a:t>Schedule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621495" y="476674"/>
            <a:ext cx="521970" cy="3098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50" spc="5" b="1">
                <a:solidFill>
                  <a:srgbClr val="515151"/>
                </a:solidFill>
                <a:latin typeface="Calibri"/>
                <a:cs typeface="Calibri"/>
              </a:rPr>
              <a:t>[2/2]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4784" y="1219201"/>
            <a:ext cx="7479582" cy="5159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614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am</a:t>
            </a:r>
            <a:r>
              <a:rPr dirty="0" sz="2800" spc="-80"/>
              <a:t> </a:t>
            </a:r>
            <a:r>
              <a:rPr dirty="0" sz="2800" spc="-5"/>
              <a:t>I?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894387"/>
            <a:ext cx="8357870" cy="5347335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latin typeface="Arial"/>
                <a:cs typeface="Arial"/>
              </a:rPr>
              <a:t>Academic Career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2000" spc="-5" b="1">
                <a:latin typeface="Arial"/>
                <a:cs typeface="Arial"/>
              </a:rPr>
              <a:t>Diploma in Electrical </a:t>
            </a:r>
            <a:r>
              <a:rPr dirty="0" sz="2000" b="1">
                <a:latin typeface="Arial"/>
                <a:cs typeface="Arial"/>
              </a:rPr>
              <a:t>&amp; </a:t>
            </a:r>
            <a:r>
              <a:rPr dirty="0" sz="2000" spc="-5" b="1">
                <a:latin typeface="Arial"/>
                <a:cs typeface="Arial"/>
              </a:rPr>
              <a:t>Computer</a:t>
            </a:r>
            <a:r>
              <a:rPr dirty="0" sz="2000" spc="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Engineering,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National </a:t>
            </a:r>
            <a:r>
              <a:rPr dirty="0" sz="1800" spc="-25">
                <a:latin typeface="Arial"/>
                <a:cs typeface="Arial"/>
              </a:rPr>
              <a:t>Technical </a:t>
            </a:r>
            <a:r>
              <a:rPr dirty="0" sz="1800" spc="-5">
                <a:latin typeface="Arial"/>
                <a:cs typeface="Arial"/>
              </a:rPr>
              <a:t>University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5">
                <a:latin typeface="Arial"/>
                <a:cs typeface="Arial"/>
              </a:rPr>
              <a:t>Athens.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Greece.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3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400">
                <a:latin typeface="Arial"/>
                <a:cs typeface="Arial"/>
              </a:rPr>
              <a:t>Diploma </a:t>
            </a:r>
            <a:r>
              <a:rPr dirty="0" sz="1400" spc="-5">
                <a:latin typeface="Arial"/>
                <a:cs typeface="Arial"/>
              </a:rPr>
              <a:t>Thesis: </a:t>
            </a:r>
            <a:r>
              <a:rPr dirty="0" sz="1400" i="1">
                <a:latin typeface="Arial"/>
                <a:cs typeface="Arial"/>
              </a:rPr>
              <a:t>Data </a:t>
            </a:r>
            <a:r>
              <a:rPr dirty="0" sz="1400" spc="-5" i="1">
                <a:latin typeface="Arial"/>
                <a:cs typeface="Arial"/>
              </a:rPr>
              <a:t>Stream </a:t>
            </a:r>
            <a:r>
              <a:rPr dirty="0" sz="1400" i="1">
                <a:latin typeface="Arial"/>
                <a:cs typeface="Arial"/>
              </a:rPr>
              <a:t>Management </a:t>
            </a:r>
            <a:r>
              <a:rPr dirty="0" sz="1400" spc="-30" i="1">
                <a:latin typeface="Arial"/>
                <a:cs typeface="Arial"/>
              </a:rPr>
              <a:t>Tool: </a:t>
            </a:r>
            <a:r>
              <a:rPr dirty="0" sz="1400" i="1">
                <a:latin typeface="Arial"/>
                <a:cs typeface="Arial"/>
              </a:rPr>
              <a:t>Composing Continuous Query Execution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Plans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Arial"/>
                <a:cs typeface="Arial"/>
              </a:rPr>
              <a:t>Ph.D. in Computer Science, </a:t>
            </a:r>
            <a:r>
              <a:rPr dirty="0" sz="2000" b="1">
                <a:latin typeface="Arial"/>
                <a:cs typeface="Arial"/>
              </a:rPr>
              <a:t>ECE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078095" algn="l"/>
              </a:tabLst>
            </a:pPr>
            <a:r>
              <a:rPr dirty="0" sz="1800" spc="-5">
                <a:latin typeface="Arial"/>
                <a:cs typeface="Arial"/>
              </a:rPr>
              <a:t>National </a:t>
            </a:r>
            <a:r>
              <a:rPr dirty="0" sz="1800" spc="-25">
                <a:latin typeface="Arial"/>
                <a:cs typeface="Arial"/>
              </a:rPr>
              <a:t>Technical </a:t>
            </a:r>
            <a:r>
              <a:rPr dirty="0" sz="1800" spc="-5">
                <a:latin typeface="Arial"/>
                <a:cs typeface="Arial"/>
              </a:rPr>
              <a:t>University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Athens.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Greece.	</a:t>
            </a:r>
            <a:r>
              <a:rPr dirty="0" sz="1800" i="1">
                <a:latin typeface="Arial"/>
                <a:cs typeface="Arial"/>
              </a:rPr>
              <a:t>Knowledge and </a:t>
            </a:r>
            <a:r>
              <a:rPr dirty="0" sz="1800" spc="-5" i="1">
                <a:latin typeface="Arial"/>
                <a:cs typeface="Arial"/>
              </a:rPr>
              <a:t>Data </a:t>
            </a:r>
            <a:r>
              <a:rPr dirty="0" sz="1800" i="1">
                <a:latin typeface="Arial"/>
                <a:cs typeface="Arial"/>
              </a:rPr>
              <a:t>Bases</a:t>
            </a:r>
            <a:r>
              <a:rPr dirty="0" sz="1800" spc="-8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Lab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400" spc="-5" b="1">
                <a:latin typeface="Arial"/>
                <a:cs typeface="Arial"/>
              </a:rPr>
              <a:t>Recipient of the EU-funded fellowship ‘HERACLEITUS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II‘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400">
                <a:latin typeface="Arial"/>
                <a:cs typeface="Arial"/>
              </a:rPr>
              <a:t>Ph.D. </a:t>
            </a:r>
            <a:r>
              <a:rPr dirty="0" sz="1400" spc="-5">
                <a:latin typeface="Arial"/>
                <a:cs typeface="Arial"/>
              </a:rPr>
              <a:t>Thesis: </a:t>
            </a:r>
            <a:r>
              <a:rPr dirty="0" sz="1400" i="1">
                <a:latin typeface="Arial"/>
                <a:cs typeface="Arial"/>
              </a:rPr>
              <a:t>Privacy Preserving Publications of Non-Relational</a:t>
            </a:r>
            <a:r>
              <a:rPr dirty="0" sz="1400" spc="-4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Arial"/>
                <a:cs typeface="Arial"/>
              </a:rPr>
              <a:t>Research </a:t>
            </a:r>
            <a:r>
              <a:rPr dirty="0" sz="2000" b="1">
                <a:latin typeface="Arial"/>
                <a:cs typeface="Arial"/>
              </a:rPr>
              <a:t>Fellow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Research &amp; </a:t>
            </a:r>
            <a:r>
              <a:rPr dirty="0" sz="1800" spc="-5">
                <a:latin typeface="Arial"/>
                <a:cs typeface="Arial"/>
              </a:rPr>
              <a:t>Innovation Center “Athena”,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Greece.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Research </a:t>
            </a:r>
            <a:r>
              <a:rPr dirty="0" sz="2000" spc="-5" b="1">
                <a:latin typeface="Arial"/>
                <a:cs typeface="Arial"/>
              </a:rPr>
              <a:t>Assistant Professor </a:t>
            </a:r>
            <a:r>
              <a:rPr dirty="0" sz="2000" b="1">
                <a:latin typeface="Arial"/>
                <a:cs typeface="Arial"/>
              </a:rPr>
              <a:t>at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GGS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George </a:t>
            </a:r>
            <a:r>
              <a:rPr dirty="0" sz="1800">
                <a:latin typeface="Arial"/>
                <a:cs typeface="Arial"/>
              </a:rPr>
              <a:t>Mason </a:t>
            </a:r>
            <a:r>
              <a:rPr dirty="0" sz="1800" spc="-15">
                <a:latin typeface="Arial"/>
                <a:cs typeface="Arial"/>
              </a:rPr>
              <a:t>University, </a:t>
            </a:r>
            <a:r>
              <a:rPr dirty="0" sz="1800" spc="-5">
                <a:latin typeface="Arial"/>
                <a:cs typeface="Arial"/>
              </a:rPr>
              <a:t>Fairfax, </a:t>
            </a:r>
            <a:r>
              <a:rPr dirty="0" sz="1800" spc="-45">
                <a:latin typeface="Arial"/>
                <a:cs typeface="Arial"/>
              </a:rPr>
              <a:t>VA,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latin typeface="Arial"/>
                <a:cs typeface="Arial"/>
              </a:rPr>
              <a:t>Assistant Professor (tenure-track) </a:t>
            </a:r>
            <a:r>
              <a:rPr dirty="0" sz="2000" b="1">
                <a:latin typeface="Arial"/>
                <a:cs typeface="Arial"/>
              </a:rPr>
              <a:t>at CDS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George </a:t>
            </a:r>
            <a:r>
              <a:rPr dirty="0" sz="1800">
                <a:latin typeface="Arial"/>
                <a:cs typeface="Arial"/>
              </a:rPr>
              <a:t>Mason </a:t>
            </a:r>
            <a:r>
              <a:rPr dirty="0" sz="1800" spc="-15">
                <a:latin typeface="Arial"/>
                <a:cs typeface="Arial"/>
              </a:rPr>
              <a:t>University, </a:t>
            </a:r>
            <a:r>
              <a:rPr dirty="0" sz="1800" spc="-5">
                <a:latin typeface="Arial"/>
                <a:cs typeface="Arial"/>
              </a:rPr>
              <a:t>Fairfax, </a:t>
            </a:r>
            <a:r>
              <a:rPr dirty="0" sz="1800" spc="-45">
                <a:latin typeface="Arial"/>
                <a:cs typeface="Arial"/>
              </a:rPr>
              <a:t>VA,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614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am</a:t>
            </a:r>
            <a:r>
              <a:rPr dirty="0" sz="2800" spc="-80"/>
              <a:t> </a:t>
            </a:r>
            <a:r>
              <a:rPr dirty="0" sz="2800" spc="-5"/>
              <a:t>I?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57524" y="1464823"/>
            <a:ext cx="2762250" cy="190309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400" spc="-10" b="1">
                <a:latin typeface="Times New Roman"/>
                <a:cs typeface="Times New Roman"/>
              </a:rPr>
              <a:t>Research Interests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000" spc="-5">
                <a:latin typeface="Times New Roman"/>
                <a:cs typeface="Times New Roman"/>
              </a:rPr>
              <a:t>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Bases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Times New Roman"/>
                <a:cs typeface="Times New Roman"/>
              </a:rPr>
              <a:t>Data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Mining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Times New Roman"/>
                <a:cs typeface="Times New Roman"/>
              </a:rPr>
              <a:t>Data Privacy </a:t>
            </a:r>
            <a:r>
              <a:rPr dirty="0" sz="1800">
                <a:latin typeface="Times New Roman"/>
                <a:cs typeface="Times New Roman"/>
              </a:rPr>
              <a:t>/</a:t>
            </a:r>
            <a:r>
              <a:rPr dirty="0" sz="1800" spc="-1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Anonymity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7524" y="1891204"/>
            <a:ext cx="2595245" cy="14770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000" spc="-5">
                <a:latin typeface="Times New Roman"/>
                <a:cs typeface="Times New Roman"/>
              </a:rPr>
              <a:t>Urban Data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Mining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Movement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Analytics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Networks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20">
                <a:latin typeface="Times New Roman"/>
                <a:cs typeface="Times New Roman"/>
              </a:rPr>
              <a:t>Traffic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3827" y="3584727"/>
            <a:ext cx="3961125" cy="267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614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am</a:t>
            </a:r>
            <a:r>
              <a:rPr dirty="0" sz="2800" spc="-80"/>
              <a:t> </a:t>
            </a:r>
            <a:r>
              <a:rPr dirty="0" sz="2800" spc="-5"/>
              <a:t>I?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57524" y="1401831"/>
            <a:ext cx="2851785" cy="139446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2400" spc="-10" b="1">
                <a:latin typeface="Times New Roman"/>
                <a:cs typeface="Times New Roman"/>
              </a:rPr>
              <a:t>Research </a:t>
            </a:r>
            <a:r>
              <a:rPr dirty="0" sz="2400" b="1">
                <a:latin typeface="Times New Roman"/>
                <a:cs typeface="Times New Roman"/>
              </a:rPr>
              <a:t>@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Times New Roman"/>
                <a:cs typeface="Times New Roman"/>
              </a:rPr>
              <a:t>GMU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400" spc="-5">
                <a:latin typeface="Times New Roman"/>
                <a:cs typeface="Times New Roman"/>
              </a:rPr>
              <a:t>Movement</a:t>
            </a:r>
            <a:r>
              <a:rPr dirty="0" sz="2400" spc="-14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Analytics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 spc="-5">
                <a:latin typeface="Times New Roman"/>
                <a:cs typeface="Times New Roman"/>
              </a:rPr>
              <a:t>NSF </a:t>
            </a:r>
            <a:r>
              <a:rPr dirty="0" sz="1800">
                <a:latin typeface="Lucida Sans"/>
                <a:cs typeface="Lucida Sans"/>
              </a:rPr>
              <a:t>– </a:t>
            </a:r>
            <a:r>
              <a:rPr dirty="0" sz="1800" spc="-5">
                <a:latin typeface="Times New Roman"/>
                <a:cs typeface="Times New Roman"/>
              </a:rPr>
              <a:t>Algorithms </a:t>
            </a:r>
            <a:r>
              <a:rPr dirty="0" sz="1800">
                <a:latin typeface="Times New Roman"/>
                <a:cs typeface="Times New Roman"/>
              </a:rPr>
              <a:t>on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-26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Field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524" y="2783591"/>
            <a:ext cx="3168650" cy="2120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5">
                <a:latin typeface="Times New Roman"/>
                <a:cs typeface="Times New Roman"/>
              </a:rPr>
              <a:t> Networks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Station Profiling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Passenger </a:t>
            </a:r>
            <a:r>
              <a:rPr dirty="0" sz="1800" spc="-45">
                <a:latin typeface="Times New Roman"/>
                <a:cs typeface="Times New Roman"/>
              </a:rPr>
              <a:t>Volume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25">
                <a:latin typeface="Times New Roman"/>
                <a:cs typeface="Times New Roman"/>
              </a:rPr>
              <a:t>Vehicular </a:t>
            </a:r>
            <a:r>
              <a:rPr dirty="0" sz="1800" spc="-20">
                <a:latin typeface="Times New Roman"/>
                <a:cs typeface="Times New Roman"/>
              </a:rPr>
              <a:t>Traffic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Multiple </a:t>
            </a: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Urban Movement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68380" y="3517784"/>
            <a:ext cx="1609118" cy="1393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92917" y="3517784"/>
            <a:ext cx="1620537" cy="13930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46708" y="1813002"/>
            <a:ext cx="1652075" cy="1393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725" y="1781242"/>
            <a:ext cx="1642370" cy="1393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90494" y="1813002"/>
            <a:ext cx="1627814" cy="13930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19331" y="1812525"/>
            <a:ext cx="996950" cy="438150"/>
          </a:xfrm>
          <a:custGeom>
            <a:avLst/>
            <a:gdLst/>
            <a:ahLst/>
            <a:cxnLst/>
            <a:rect l="l" t="t" r="r" b="b"/>
            <a:pathLst>
              <a:path w="996950" h="438150">
                <a:moveTo>
                  <a:pt x="923798" y="0"/>
                </a:moveTo>
                <a:lnTo>
                  <a:pt x="72998" y="0"/>
                </a:lnTo>
                <a:lnTo>
                  <a:pt x="44583" y="5736"/>
                </a:lnTo>
                <a:lnTo>
                  <a:pt x="21380" y="21380"/>
                </a:lnTo>
                <a:lnTo>
                  <a:pt x="5736" y="44583"/>
                </a:lnTo>
                <a:lnTo>
                  <a:pt x="0" y="72997"/>
                </a:lnTo>
                <a:lnTo>
                  <a:pt x="0" y="364978"/>
                </a:lnTo>
                <a:lnTo>
                  <a:pt x="5736" y="393392"/>
                </a:lnTo>
                <a:lnTo>
                  <a:pt x="21380" y="416595"/>
                </a:lnTo>
                <a:lnTo>
                  <a:pt x="44583" y="432239"/>
                </a:lnTo>
                <a:lnTo>
                  <a:pt x="72998" y="437976"/>
                </a:lnTo>
                <a:lnTo>
                  <a:pt x="923798" y="437976"/>
                </a:lnTo>
                <a:lnTo>
                  <a:pt x="952212" y="432239"/>
                </a:lnTo>
                <a:lnTo>
                  <a:pt x="975415" y="416595"/>
                </a:lnTo>
                <a:lnTo>
                  <a:pt x="991059" y="393392"/>
                </a:lnTo>
                <a:lnTo>
                  <a:pt x="996796" y="364978"/>
                </a:lnTo>
                <a:lnTo>
                  <a:pt x="996796" y="72997"/>
                </a:lnTo>
                <a:lnTo>
                  <a:pt x="991059" y="44583"/>
                </a:lnTo>
                <a:lnTo>
                  <a:pt x="975415" y="21380"/>
                </a:lnTo>
                <a:lnTo>
                  <a:pt x="952212" y="5736"/>
                </a:lnTo>
                <a:lnTo>
                  <a:pt x="923798" y="0"/>
                </a:lnTo>
                <a:close/>
              </a:path>
            </a:pathLst>
          </a:custGeom>
          <a:solidFill>
            <a:srgbClr val="FFE300">
              <a:alpha val="560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64251" y="1866924"/>
            <a:ext cx="512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95" b="1">
                <a:latin typeface="Arial"/>
                <a:cs typeface="Arial"/>
              </a:rPr>
              <a:t>VDOT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91384" y="1898918"/>
            <a:ext cx="1431290" cy="400050"/>
          </a:xfrm>
          <a:custGeom>
            <a:avLst/>
            <a:gdLst/>
            <a:ahLst/>
            <a:cxnLst/>
            <a:rect l="l" t="t" r="r" b="b"/>
            <a:pathLst>
              <a:path w="1431290" h="400050">
                <a:moveTo>
                  <a:pt x="1364247" y="0"/>
                </a:moveTo>
                <a:lnTo>
                  <a:pt x="66635" y="0"/>
                </a:lnTo>
                <a:lnTo>
                  <a:pt x="40697" y="5236"/>
                </a:lnTo>
                <a:lnTo>
                  <a:pt x="19517" y="19517"/>
                </a:lnTo>
                <a:lnTo>
                  <a:pt x="5236" y="40697"/>
                </a:lnTo>
                <a:lnTo>
                  <a:pt x="0" y="66635"/>
                </a:lnTo>
                <a:lnTo>
                  <a:pt x="0" y="333173"/>
                </a:lnTo>
                <a:lnTo>
                  <a:pt x="5236" y="359110"/>
                </a:lnTo>
                <a:lnTo>
                  <a:pt x="19517" y="380291"/>
                </a:lnTo>
                <a:lnTo>
                  <a:pt x="40697" y="394572"/>
                </a:lnTo>
                <a:lnTo>
                  <a:pt x="66635" y="399808"/>
                </a:lnTo>
                <a:lnTo>
                  <a:pt x="1364247" y="399808"/>
                </a:lnTo>
                <a:lnTo>
                  <a:pt x="1390185" y="394572"/>
                </a:lnTo>
                <a:lnTo>
                  <a:pt x="1411366" y="380291"/>
                </a:lnTo>
                <a:lnTo>
                  <a:pt x="1425647" y="359110"/>
                </a:lnTo>
                <a:lnTo>
                  <a:pt x="1430883" y="333173"/>
                </a:lnTo>
                <a:lnTo>
                  <a:pt x="1430883" y="66635"/>
                </a:lnTo>
                <a:lnTo>
                  <a:pt x="1425647" y="40697"/>
                </a:lnTo>
                <a:lnTo>
                  <a:pt x="1411366" y="19517"/>
                </a:lnTo>
                <a:lnTo>
                  <a:pt x="1390185" y="5236"/>
                </a:lnTo>
                <a:lnTo>
                  <a:pt x="1364247" y="0"/>
                </a:lnTo>
                <a:close/>
              </a:path>
            </a:pathLst>
          </a:custGeom>
          <a:solidFill>
            <a:srgbClr val="FFE300">
              <a:alpha val="560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23907" y="1971534"/>
            <a:ext cx="1398360" cy="254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63540" y="1696853"/>
            <a:ext cx="459781" cy="664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86755" y="3678821"/>
            <a:ext cx="710103" cy="5106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56328" y="3522773"/>
            <a:ext cx="549828" cy="498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45489" y="4818632"/>
            <a:ext cx="953135" cy="264795"/>
          </a:xfrm>
          <a:custGeom>
            <a:avLst/>
            <a:gdLst/>
            <a:ahLst/>
            <a:cxnLst/>
            <a:rect l="l" t="t" r="r" b="b"/>
            <a:pathLst>
              <a:path w="953135" h="264795">
                <a:moveTo>
                  <a:pt x="908866" y="0"/>
                </a:moveTo>
                <a:lnTo>
                  <a:pt x="44079" y="0"/>
                </a:lnTo>
                <a:lnTo>
                  <a:pt x="26921" y="3464"/>
                </a:lnTo>
                <a:lnTo>
                  <a:pt x="12910" y="12910"/>
                </a:lnTo>
                <a:lnTo>
                  <a:pt x="3463" y="26922"/>
                </a:lnTo>
                <a:lnTo>
                  <a:pt x="0" y="44080"/>
                </a:lnTo>
                <a:lnTo>
                  <a:pt x="0" y="220393"/>
                </a:lnTo>
                <a:lnTo>
                  <a:pt x="3463" y="237551"/>
                </a:lnTo>
                <a:lnTo>
                  <a:pt x="12910" y="251562"/>
                </a:lnTo>
                <a:lnTo>
                  <a:pt x="26921" y="261009"/>
                </a:lnTo>
                <a:lnTo>
                  <a:pt x="44079" y="264473"/>
                </a:lnTo>
                <a:lnTo>
                  <a:pt x="908866" y="264473"/>
                </a:lnTo>
                <a:lnTo>
                  <a:pt x="926024" y="261009"/>
                </a:lnTo>
                <a:lnTo>
                  <a:pt x="940036" y="251562"/>
                </a:lnTo>
                <a:lnTo>
                  <a:pt x="949482" y="237551"/>
                </a:lnTo>
                <a:lnTo>
                  <a:pt x="952947" y="220393"/>
                </a:lnTo>
                <a:lnTo>
                  <a:pt x="952947" y="44080"/>
                </a:lnTo>
                <a:lnTo>
                  <a:pt x="949482" y="26922"/>
                </a:lnTo>
                <a:lnTo>
                  <a:pt x="940036" y="12910"/>
                </a:lnTo>
                <a:lnTo>
                  <a:pt x="926024" y="3464"/>
                </a:lnTo>
                <a:lnTo>
                  <a:pt x="908866" y="0"/>
                </a:lnTo>
                <a:close/>
              </a:path>
            </a:pathLst>
          </a:custGeom>
          <a:solidFill>
            <a:srgbClr val="FFE300">
              <a:alpha val="560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26305" y="4741660"/>
            <a:ext cx="881298" cy="418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15649" y="3381947"/>
            <a:ext cx="1594446" cy="14830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37822" y="3350604"/>
            <a:ext cx="608927" cy="685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614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am</a:t>
            </a:r>
            <a:r>
              <a:rPr dirty="0" sz="2800" spc="-80"/>
              <a:t> </a:t>
            </a:r>
            <a:r>
              <a:rPr dirty="0" sz="2800" spc="-5"/>
              <a:t>I?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57524" y="1401831"/>
            <a:ext cx="3168650" cy="350266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2400" spc="-10" b="1">
                <a:latin typeface="Times New Roman"/>
                <a:cs typeface="Times New Roman"/>
              </a:rPr>
              <a:t>Research </a:t>
            </a:r>
            <a:r>
              <a:rPr dirty="0" sz="2400" b="1">
                <a:latin typeface="Times New Roman"/>
                <a:cs typeface="Times New Roman"/>
              </a:rPr>
              <a:t>@</a:t>
            </a:r>
            <a:r>
              <a:rPr dirty="0" sz="2400" spc="-5" b="1">
                <a:latin typeface="Times New Roman"/>
                <a:cs typeface="Times New Roman"/>
              </a:rPr>
              <a:t> GMU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400" spc="-5">
                <a:latin typeface="Times New Roman"/>
                <a:cs typeface="Times New Roman"/>
              </a:rPr>
              <a:t>Movement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Analytics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 spc="-5">
                <a:latin typeface="Times New Roman"/>
                <a:cs typeface="Times New Roman"/>
              </a:rPr>
              <a:t>NSF </a:t>
            </a:r>
            <a:r>
              <a:rPr dirty="0" sz="1800">
                <a:latin typeface="Lucida Sans"/>
                <a:cs typeface="Lucida Sans"/>
              </a:rPr>
              <a:t>– </a:t>
            </a:r>
            <a:r>
              <a:rPr dirty="0" sz="1800" spc="-5">
                <a:latin typeface="Times New Roman"/>
                <a:cs typeface="Times New Roman"/>
              </a:rPr>
              <a:t>Algorithms </a:t>
            </a:r>
            <a:r>
              <a:rPr dirty="0" sz="1800">
                <a:latin typeface="Times New Roman"/>
                <a:cs typeface="Times New Roman"/>
              </a:rPr>
              <a:t>on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-2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Field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5">
                <a:latin typeface="Times New Roman"/>
                <a:cs typeface="Times New Roman"/>
              </a:rPr>
              <a:t> Networks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Station Profiling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Passenger </a:t>
            </a:r>
            <a:r>
              <a:rPr dirty="0" sz="1800" spc="-45">
                <a:latin typeface="Times New Roman"/>
                <a:cs typeface="Times New Roman"/>
              </a:rPr>
              <a:t>Volume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25">
                <a:latin typeface="Times New Roman"/>
                <a:cs typeface="Times New Roman"/>
              </a:rPr>
              <a:t>Vehicular </a:t>
            </a:r>
            <a:r>
              <a:rPr dirty="0" sz="1800" spc="-20">
                <a:latin typeface="Times New Roman"/>
                <a:cs typeface="Times New Roman"/>
              </a:rPr>
              <a:t>Traffic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Multiple </a:t>
            </a: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Urban Movement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6945" y="1490078"/>
            <a:ext cx="5122745" cy="4023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614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am</a:t>
            </a:r>
            <a:r>
              <a:rPr dirty="0" sz="2800" spc="-80"/>
              <a:t> </a:t>
            </a:r>
            <a:r>
              <a:rPr dirty="0" sz="2800" spc="-5"/>
              <a:t>I?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57524" y="1401831"/>
            <a:ext cx="3168650" cy="350266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2400" spc="-10" b="1">
                <a:latin typeface="Times New Roman"/>
                <a:cs typeface="Times New Roman"/>
              </a:rPr>
              <a:t>Research </a:t>
            </a:r>
            <a:r>
              <a:rPr dirty="0" sz="2400" b="1">
                <a:latin typeface="Times New Roman"/>
                <a:cs typeface="Times New Roman"/>
              </a:rPr>
              <a:t>@</a:t>
            </a:r>
            <a:r>
              <a:rPr dirty="0" sz="2400" spc="-5" b="1">
                <a:latin typeface="Times New Roman"/>
                <a:cs typeface="Times New Roman"/>
              </a:rPr>
              <a:t> GMU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2400" spc="-5">
                <a:latin typeface="Times New Roman"/>
                <a:cs typeface="Times New Roman"/>
              </a:rPr>
              <a:t>Movement</a:t>
            </a:r>
            <a:r>
              <a:rPr dirty="0" sz="2400" spc="-14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Analytics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800" spc="-5">
                <a:latin typeface="Times New Roman"/>
                <a:cs typeface="Times New Roman"/>
              </a:rPr>
              <a:t>NSF </a:t>
            </a:r>
            <a:r>
              <a:rPr dirty="0" sz="1800">
                <a:latin typeface="Lucida Sans"/>
                <a:cs typeface="Lucida Sans"/>
              </a:rPr>
              <a:t>– </a:t>
            </a:r>
            <a:r>
              <a:rPr dirty="0" sz="1800" spc="-5">
                <a:latin typeface="Times New Roman"/>
                <a:cs typeface="Times New Roman"/>
              </a:rPr>
              <a:t>Algorithms </a:t>
            </a:r>
            <a:r>
              <a:rPr dirty="0" sz="1800">
                <a:latin typeface="Times New Roman"/>
                <a:cs typeface="Times New Roman"/>
              </a:rPr>
              <a:t>on </a:t>
            </a:r>
            <a:r>
              <a:rPr dirty="0" sz="1800" spc="-5">
                <a:latin typeface="Times New Roman"/>
                <a:cs typeface="Times New Roman"/>
              </a:rPr>
              <a:t>the</a:t>
            </a:r>
            <a:r>
              <a:rPr dirty="0" sz="1800" spc="-2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Field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5">
                <a:latin typeface="Times New Roman"/>
                <a:cs typeface="Times New Roman"/>
              </a:rPr>
              <a:t> Networks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Station Profiling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Passenger </a:t>
            </a:r>
            <a:r>
              <a:rPr dirty="0" sz="1800" spc="-45">
                <a:latin typeface="Times New Roman"/>
                <a:cs typeface="Times New Roman"/>
              </a:rPr>
              <a:t>Volume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25">
                <a:latin typeface="Times New Roman"/>
                <a:cs typeface="Times New Roman"/>
              </a:rPr>
              <a:t>Vehicular </a:t>
            </a:r>
            <a:r>
              <a:rPr dirty="0" sz="1800" spc="-20">
                <a:latin typeface="Times New Roman"/>
                <a:cs typeface="Times New Roman"/>
              </a:rPr>
              <a:t>Traffic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Multiple </a:t>
            </a:r>
            <a:r>
              <a:rPr dirty="0" sz="1800" spc="-10">
                <a:latin typeface="Times New Roman"/>
                <a:cs typeface="Times New Roman"/>
              </a:rPr>
              <a:t>Transportation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Modes</a:t>
            </a:r>
            <a:endParaRPr sz="18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Times New Roman"/>
                <a:cs typeface="Times New Roman"/>
              </a:rPr>
              <a:t>Urban Movement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6945" y="1490078"/>
            <a:ext cx="5122745" cy="4023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7423784" cy="27127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9973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Class schedule</a:t>
            </a:r>
            <a:endParaRPr sz="2400">
              <a:latin typeface="Calibri"/>
              <a:cs typeface="Calibri"/>
            </a:endParaRPr>
          </a:p>
          <a:p>
            <a:pPr lvl="1" marL="552450" indent="-337185">
              <a:lnSpc>
                <a:spcPct val="100000"/>
              </a:lnSpc>
              <a:spcBef>
                <a:spcPts val="400"/>
              </a:spcBef>
              <a:buChar char="–"/>
              <a:tabLst>
                <a:tab pos="552450" algn="l"/>
                <a:tab pos="553085" algn="l"/>
                <a:tab pos="1412240" algn="l"/>
              </a:tabLst>
            </a:pPr>
            <a:r>
              <a:rPr dirty="0" sz="2000" spc="-5">
                <a:latin typeface="Calibri"/>
                <a:cs typeface="Calibri"/>
              </a:rPr>
              <a:t>When:	Tuesday,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1:30pm-4:10pm,</a:t>
            </a:r>
            <a:endParaRPr sz="2000">
              <a:latin typeface="Calibri"/>
              <a:cs typeface="Calibri"/>
            </a:endParaRPr>
          </a:p>
          <a:p>
            <a:pPr lvl="1" marL="552450" indent="-337185">
              <a:lnSpc>
                <a:spcPct val="100000"/>
              </a:lnSpc>
              <a:spcBef>
                <a:spcPts val="500"/>
              </a:spcBef>
              <a:buChar char="–"/>
              <a:tabLst>
                <a:tab pos="552450" algn="l"/>
                <a:tab pos="553085" algn="l"/>
                <a:tab pos="4641215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Where: 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Blackboard</a:t>
            </a:r>
            <a:r>
              <a:rPr dirty="0" sz="2000" spc="4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i="1">
                <a:solidFill>
                  <a:srgbClr val="404040"/>
                </a:solidFill>
                <a:latin typeface="Calibri"/>
                <a:cs typeface="Calibri"/>
              </a:rPr>
              <a:t>Collaborate</a:t>
            </a:r>
            <a:r>
              <a:rPr dirty="0" sz="2000" spc="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Ultra	</a:t>
            </a:r>
            <a:r>
              <a:rPr dirty="0" sz="2000" i="1">
                <a:solidFill>
                  <a:srgbClr val="404040"/>
                </a:solidFill>
                <a:latin typeface="Calibri"/>
                <a:cs typeface="Calibri"/>
              </a:rPr>
              <a:t>(synchronous online</a:t>
            </a:r>
            <a:r>
              <a:rPr dirty="0" sz="2000" spc="-7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mode)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har char="–"/>
            </a:pPr>
            <a:endParaRPr sz="2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9973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Office</a:t>
            </a:r>
            <a:r>
              <a:rPr dirty="0" sz="2400" spc="-10" b="1">
                <a:solidFill>
                  <a:srgbClr val="00A786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hours:</a:t>
            </a:r>
            <a:endParaRPr sz="2400">
              <a:latin typeface="Calibri"/>
              <a:cs typeface="Calibri"/>
            </a:endParaRPr>
          </a:p>
          <a:p>
            <a:pPr marL="552450" indent="-33718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552450" algn="l"/>
                <a:tab pos="553085" algn="l"/>
                <a:tab pos="3669665" algn="l"/>
              </a:tabLst>
            </a:pPr>
            <a:r>
              <a:rPr dirty="0" sz="2000" spc="-5">
                <a:latin typeface="Calibri"/>
                <a:cs typeface="Calibri"/>
              </a:rPr>
              <a:t>By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appointment	email: </a:t>
            </a:r>
            <a:r>
              <a:rPr dirty="0" sz="2000" spc="-5" i="1">
                <a:solidFill>
                  <a:srgbClr val="3366FF"/>
                </a:solidFill>
                <a:latin typeface="Calibri"/>
                <a:cs typeface="Calibri"/>
                <a:hlinkClick r:id="rId2"/>
              </a:rPr>
              <a:t>ogkounto@gmu.edu</a:t>
            </a:r>
            <a:r>
              <a:rPr dirty="0" sz="2000" spc="-5">
                <a:latin typeface="Calibri"/>
                <a:cs typeface="Calibri"/>
                <a:hlinkClick r:id="rId2"/>
              </a:rPr>
              <a:t>,</a:t>
            </a:r>
            <a:endParaRPr sz="2000">
              <a:latin typeface="Calibri"/>
              <a:cs typeface="Calibri"/>
            </a:endParaRPr>
          </a:p>
          <a:p>
            <a:pPr marL="552450" indent="-337185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552450" algn="l"/>
                <a:tab pos="553085" algn="l"/>
              </a:tabLst>
            </a:pPr>
            <a:r>
              <a:rPr dirty="0" sz="2000" spc="-5">
                <a:latin typeface="Calibri"/>
                <a:cs typeface="Calibri"/>
              </a:rPr>
              <a:t>or after </a:t>
            </a:r>
            <a:r>
              <a:rPr dirty="0" sz="2000">
                <a:latin typeface="Calibri"/>
                <a:cs typeface="Calibri"/>
              </a:rPr>
              <a:t>class,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Blackboard </a:t>
            </a:r>
            <a:r>
              <a:rPr dirty="0" sz="2000" i="1">
                <a:solidFill>
                  <a:srgbClr val="404040"/>
                </a:solidFill>
                <a:latin typeface="Calibri"/>
                <a:cs typeface="Calibri"/>
              </a:rPr>
              <a:t>Collaborate</a:t>
            </a:r>
            <a:r>
              <a:rPr dirty="0" sz="2000" spc="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Ultra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4665979"/>
            <a:ext cx="6192520" cy="100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42265" algn="l"/>
                <a:tab pos="3453765" algn="l"/>
              </a:tabLst>
            </a:pPr>
            <a:r>
              <a:rPr dirty="0" sz="2000">
                <a:latin typeface="Calibri"/>
                <a:cs typeface="Calibri"/>
              </a:rPr>
              <a:t>–	GTA: 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Taylor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Stevens	</a:t>
            </a:r>
            <a:r>
              <a:rPr dirty="0" sz="2000" spc="-5">
                <a:latin typeface="Calibri"/>
                <a:cs typeface="Calibri"/>
              </a:rPr>
              <a:t>email: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3366FF"/>
                </a:solidFill>
                <a:latin typeface="Calibri"/>
                <a:cs typeface="Calibri"/>
                <a:hlinkClick r:id="rId3"/>
              </a:rPr>
              <a:t>tsteven8@gmu.edu</a:t>
            </a:r>
            <a:endParaRPr sz="2000">
              <a:latin typeface="Calibri"/>
              <a:cs typeface="Calibri"/>
            </a:endParaRPr>
          </a:p>
          <a:p>
            <a:pPr algn="ctr" marR="1242060">
              <a:lnSpc>
                <a:spcPct val="100000"/>
              </a:lnSpc>
              <a:spcBef>
                <a:spcPts val="20"/>
              </a:spcBef>
            </a:pPr>
            <a:r>
              <a:rPr dirty="0" sz="2000">
                <a:latin typeface="Calibri"/>
                <a:cs typeface="Calibri"/>
              </a:rPr>
              <a:t>Office </a:t>
            </a:r>
            <a:r>
              <a:rPr dirty="0" sz="2000" spc="-5">
                <a:latin typeface="Calibri"/>
                <a:cs typeface="Calibri"/>
              </a:rPr>
              <a:t>hours: Wednesday, 12:30-2:30</a:t>
            </a:r>
            <a:r>
              <a:rPr dirty="0" sz="2000">
                <a:latin typeface="Calibri"/>
                <a:cs typeface="Calibri"/>
              </a:rPr>
              <a:t> pm</a:t>
            </a:r>
            <a:endParaRPr sz="2000">
              <a:latin typeface="Calibri"/>
              <a:cs typeface="Calibri"/>
            </a:endParaRPr>
          </a:p>
          <a:p>
            <a:pPr algn="ctr" marL="419100">
              <a:lnSpc>
                <a:spcPct val="100000"/>
              </a:lnSpc>
              <a:spcBef>
                <a:spcPts val="480"/>
              </a:spcBef>
            </a:pP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Blackboard </a:t>
            </a:r>
            <a:r>
              <a:rPr dirty="0" sz="2000" i="1">
                <a:solidFill>
                  <a:srgbClr val="404040"/>
                </a:solidFill>
                <a:latin typeface="Calibri"/>
                <a:cs typeface="Calibri"/>
              </a:rPr>
              <a:t>Collaborate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 Ultra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0859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are</a:t>
            </a:r>
            <a:r>
              <a:rPr dirty="0" sz="2800" spc="-80"/>
              <a:t> </a:t>
            </a:r>
            <a:r>
              <a:rPr dirty="0" sz="2800" spc="-5"/>
              <a:t>you?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88716" y="3244138"/>
            <a:ext cx="3049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1940" algn="l"/>
              </a:tabLst>
            </a:pPr>
            <a:r>
              <a:rPr dirty="0" sz="2000">
                <a:latin typeface="Arial"/>
                <a:cs typeface="Arial"/>
              </a:rPr>
              <a:t>Now:</a:t>
            </a:r>
            <a:r>
              <a:rPr dirty="0" sz="2000" spc="-5">
                <a:latin typeface="Arial"/>
                <a:cs typeface="Arial"/>
              </a:rPr>
              <a:t> 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-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roduce yourself	</a:t>
            </a:r>
            <a:r>
              <a:rPr dirty="0" sz="2000">
                <a:latin typeface="Wingdings"/>
                <a:cs typeface="Wingdings"/>
              </a:rPr>
              <a:t></a:t>
            </a:r>
            <a:endParaRPr sz="20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25342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Motivation:</a:t>
            </a:r>
            <a:r>
              <a:rPr dirty="0" spc="-35"/>
              <a:t> </a:t>
            </a:r>
            <a:r>
              <a:rPr dirty="0" spc="-5"/>
              <a:t>Outline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8493" y="1206708"/>
            <a:ext cx="8930005" cy="495300"/>
          </a:xfrm>
          <a:prstGeom prst="rect">
            <a:avLst/>
          </a:prstGeom>
          <a:ln w="15874">
            <a:solidFill>
              <a:srgbClr val="4986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584200" indent="-34353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584200" algn="l"/>
                <a:tab pos="584835" algn="l"/>
              </a:tabLst>
            </a:pP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flood of Big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973579"/>
            <a:ext cx="2524125" cy="180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Why Databases?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Database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philosophy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9152" y="3737940"/>
            <a:ext cx="1039813" cy="486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1934" y="4229696"/>
            <a:ext cx="1447798" cy="53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23762" y="238759"/>
            <a:ext cx="3281679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Data is</a:t>
            </a:r>
            <a:r>
              <a:rPr dirty="0" sz="3200" spc="-75"/>
              <a:t> </a:t>
            </a:r>
            <a:r>
              <a:rPr dirty="0" sz="3200" spc="-5"/>
              <a:t>everywhere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6149219" y="3898548"/>
            <a:ext cx="214133" cy="19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55911" y="4028706"/>
            <a:ext cx="65473" cy="79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44524" y="3985423"/>
            <a:ext cx="39370" cy="14604"/>
          </a:xfrm>
          <a:custGeom>
            <a:avLst/>
            <a:gdLst/>
            <a:ahLst/>
            <a:cxnLst/>
            <a:rect l="l" t="t" r="r" b="b"/>
            <a:pathLst>
              <a:path w="39370" h="14604">
                <a:moveTo>
                  <a:pt x="0" y="14532"/>
                </a:moveTo>
                <a:lnTo>
                  <a:pt x="38904" y="14532"/>
                </a:lnTo>
                <a:lnTo>
                  <a:pt x="38904" y="0"/>
                </a:lnTo>
                <a:lnTo>
                  <a:pt x="0" y="0"/>
                </a:lnTo>
                <a:lnTo>
                  <a:pt x="0" y="14532"/>
                </a:lnTo>
                <a:close/>
              </a:path>
            </a:pathLst>
          </a:custGeom>
          <a:solidFill>
            <a:srgbClr val="FFC9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38198" y="4023302"/>
            <a:ext cx="581025" cy="715010"/>
          </a:xfrm>
          <a:custGeom>
            <a:avLst/>
            <a:gdLst/>
            <a:ahLst/>
            <a:cxnLst/>
            <a:rect l="l" t="t" r="r" b="b"/>
            <a:pathLst>
              <a:path w="581025" h="715010">
                <a:moveTo>
                  <a:pt x="417701" y="411479"/>
                </a:moveTo>
                <a:lnTo>
                  <a:pt x="365645" y="411479"/>
                </a:lnTo>
                <a:lnTo>
                  <a:pt x="376704" y="416559"/>
                </a:lnTo>
                <a:lnTo>
                  <a:pt x="389676" y="422909"/>
                </a:lnTo>
                <a:lnTo>
                  <a:pt x="439023" y="455929"/>
                </a:lnTo>
                <a:lnTo>
                  <a:pt x="464952" y="487679"/>
                </a:lnTo>
                <a:lnTo>
                  <a:pt x="475081" y="524509"/>
                </a:lnTo>
                <a:lnTo>
                  <a:pt x="474125" y="539749"/>
                </a:lnTo>
                <a:lnTo>
                  <a:pt x="454516" y="591819"/>
                </a:lnTo>
                <a:lnTo>
                  <a:pt x="409285" y="648969"/>
                </a:lnTo>
                <a:lnTo>
                  <a:pt x="400110" y="657859"/>
                </a:lnTo>
                <a:lnTo>
                  <a:pt x="410240" y="665479"/>
                </a:lnTo>
                <a:lnTo>
                  <a:pt x="470669" y="715009"/>
                </a:lnTo>
                <a:lnTo>
                  <a:pt x="494371" y="715009"/>
                </a:lnTo>
                <a:lnTo>
                  <a:pt x="494371" y="709929"/>
                </a:lnTo>
                <a:lnTo>
                  <a:pt x="493429" y="706119"/>
                </a:lnTo>
                <a:lnTo>
                  <a:pt x="490893" y="702309"/>
                </a:lnTo>
                <a:lnTo>
                  <a:pt x="434270" y="655319"/>
                </a:lnTo>
                <a:lnTo>
                  <a:pt x="451994" y="634999"/>
                </a:lnTo>
                <a:lnTo>
                  <a:pt x="479502" y="595629"/>
                </a:lnTo>
                <a:lnTo>
                  <a:pt x="494371" y="557529"/>
                </a:lnTo>
                <a:lnTo>
                  <a:pt x="497225" y="538479"/>
                </a:lnTo>
                <a:lnTo>
                  <a:pt x="497225" y="520699"/>
                </a:lnTo>
                <a:lnTo>
                  <a:pt x="483299" y="474979"/>
                </a:lnTo>
                <a:lnTo>
                  <a:pt x="446298" y="430529"/>
                </a:lnTo>
                <a:lnTo>
                  <a:pt x="424153" y="415289"/>
                </a:lnTo>
                <a:lnTo>
                  <a:pt x="417701" y="411479"/>
                </a:lnTo>
                <a:close/>
              </a:path>
              <a:path w="581025" h="715010">
                <a:moveTo>
                  <a:pt x="552893" y="187959"/>
                </a:moveTo>
                <a:lnTo>
                  <a:pt x="143602" y="187959"/>
                </a:lnTo>
                <a:lnTo>
                  <a:pt x="142646" y="191769"/>
                </a:lnTo>
                <a:lnTo>
                  <a:pt x="142646" y="200659"/>
                </a:lnTo>
                <a:lnTo>
                  <a:pt x="143602" y="204469"/>
                </a:lnTo>
                <a:lnTo>
                  <a:pt x="142646" y="204469"/>
                </a:lnTo>
                <a:lnTo>
                  <a:pt x="160994" y="400049"/>
                </a:lnTo>
                <a:lnTo>
                  <a:pt x="150877" y="406399"/>
                </a:lnTo>
                <a:lnTo>
                  <a:pt x="140747" y="411479"/>
                </a:lnTo>
                <a:lnTo>
                  <a:pt x="130630" y="419099"/>
                </a:lnTo>
                <a:lnTo>
                  <a:pt x="97102" y="454659"/>
                </a:lnTo>
                <a:lnTo>
                  <a:pt x="86033" y="494029"/>
                </a:lnTo>
                <a:lnTo>
                  <a:pt x="85083" y="506729"/>
                </a:lnTo>
                <a:lnTo>
                  <a:pt x="86982" y="520699"/>
                </a:lnTo>
                <a:lnTo>
                  <a:pt x="90777" y="534669"/>
                </a:lnTo>
                <a:lnTo>
                  <a:pt x="96155" y="549909"/>
                </a:lnTo>
                <a:lnTo>
                  <a:pt x="103746" y="565149"/>
                </a:lnTo>
                <a:lnTo>
                  <a:pt x="112918" y="581659"/>
                </a:lnTo>
                <a:lnTo>
                  <a:pt x="48077" y="627379"/>
                </a:lnTo>
                <a:lnTo>
                  <a:pt x="45229" y="631189"/>
                </a:lnTo>
                <a:lnTo>
                  <a:pt x="44281" y="634999"/>
                </a:lnTo>
                <a:lnTo>
                  <a:pt x="44281" y="640079"/>
                </a:lnTo>
                <a:lnTo>
                  <a:pt x="46179" y="643889"/>
                </a:lnTo>
                <a:lnTo>
                  <a:pt x="49975" y="647699"/>
                </a:lnTo>
                <a:lnTo>
                  <a:pt x="53770" y="648969"/>
                </a:lnTo>
                <a:lnTo>
                  <a:pt x="58197" y="648969"/>
                </a:lnTo>
                <a:lnTo>
                  <a:pt x="61993" y="646429"/>
                </a:lnTo>
                <a:lnTo>
                  <a:pt x="136008" y="594359"/>
                </a:lnTo>
                <a:lnTo>
                  <a:pt x="145501" y="586739"/>
                </a:lnTo>
                <a:lnTo>
                  <a:pt x="138849" y="577849"/>
                </a:lnTo>
                <a:lnTo>
                  <a:pt x="128733" y="562609"/>
                </a:lnTo>
                <a:lnTo>
                  <a:pt x="121141" y="548639"/>
                </a:lnTo>
                <a:lnTo>
                  <a:pt x="114815" y="534669"/>
                </a:lnTo>
                <a:lnTo>
                  <a:pt x="111020" y="521969"/>
                </a:lnTo>
                <a:lnTo>
                  <a:pt x="108489" y="510539"/>
                </a:lnTo>
                <a:lnTo>
                  <a:pt x="108489" y="497839"/>
                </a:lnTo>
                <a:lnTo>
                  <a:pt x="122091" y="459739"/>
                </a:lnTo>
                <a:lnTo>
                  <a:pt x="155616" y="429259"/>
                </a:lnTo>
                <a:lnTo>
                  <a:pt x="163849" y="425449"/>
                </a:lnTo>
                <a:lnTo>
                  <a:pt x="366687" y="425449"/>
                </a:lnTo>
                <a:lnTo>
                  <a:pt x="365645" y="411479"/>
                </a:lnTo>
                <a:lnTo>
                  <a:pt x="417701" y="411479"/>
                </a:lnTo>
                <a:lnTo>
                  <a:pt x="402647" y="402589"/>
                </a:lnTo>
                <a:lnTo>
                  <a:pt x="384299" y="393699"/>
                </a:lnTo>
                <a:lnTo>
                  <a:pt x="364690" y="386079"/>
                </a:lnTo>
                <a:lnTo>
                  <a:pt x="363110" y="386079"/>
                </a:lnTo>
                <a:lnTo>
                  <a:pt x="344444" y="194309"/>
                </a:lnTo>
                <a:lnTo>
                  <a:pt x="532328" y="194309"/>
                </a:lnTo>
                <a:lnTo>
                  <a:pt x="542763" y="191769"/>
                </a:lnTo>
                <a:lnTo>
                  <a:pt x="552893" y="187959"/>
                </a:lnTo>
                <a:close/>
              </a:path>
              <a:path w="581025" h="715010">
                <a:moveTo>
                  <a:pt x="366687" y="425449"/>
                </a:moveTo>
                <a:lnTo>
                  <a:pt x="163849" y="425449"/>
                </a:lnTo>
                <a:lnTo>
                  <a:pt x="167632" y="468629"/>
                </a:lnTo>
                <a:lnTo>
                  <a:pt x="368486" y="449579"/>
                </a:lnTo>
                <a:lnTo>
                  <a:pt x="366687" y="425449"/>
                </a:lnTo>
                <a:close/>
              </a:path>
              <a:path w="581025" h="715010">
                <a:moveTo>
                  <a:pt x="252719" y="95250"/>
                </a:moveTo>
                <a:lnTo>
                  <a:pt x="234372" y="95250"/>
                </a:lnTo>
                <a:lnTo>
                  <a:pt x="219515" y="97789"/>
                </a:lnTo>
                <a:lnTo>
                  <a:pt x="180602" y="118109"/>
                </a:lnTo>
                <a:lnTo>
                  <a:pt x="153719" y="151129"/>
                </a:lnTo>
                <a:lnTo>
                  <a:pt x="148023" y="163829"/>
                </a:lnTo>
                <a:lnTo>
                  <a:pt x="137906" y="163829"/>
                </a:lnTo>
                <a:lnTo>
                  <a:pt x="115765" y="166369"/>
                </a:lnTo>
                <a:lnTo>
                  <a:pt x="79707" y="173989"/>
                </a:lnTo>
                <a:lnTo>
                  <a:pt x="67688" y="179069"/>
                </a:lnTo>
                <a:lnTo>
                  <a:pt x="56616" y="184150"/>
                </a:lnTo>
                <a:lnTo>
                  <a:pt x="45229" y="189229"/>
                </a:lnTo>
                <a:lnTo>
                  <a:pt x="11070" y="223519"/>
                </a:lnTo>
                <a:lnTo>
                  <a:pt x="0" y="261619"/>
                </a:lnTo>
                <a:lnTo>
                  <a:pt x="0" y="274319"/>
                </a:lnTo>
                <a:lnTo>
                  <a:pt x="17712" y="312419"/>
                </a:lnTo>
                <a:lnTo>
                  <a:pt x="57250" y="350519"/>
                </a:lnTo>
                <a:lnTo>
                  <a:pt x="74961" y="361949"/>
                </a:lnTo>
                <a:lnTo>
                  <a:pt x="74014" y="364489"/>
                </a:lnTo>
                <a:lnTo>
                  <a:pt x="74014" y="369569"/>
                </a:lnTo>
                <a:lnTo>
                  <a:pt x="74961" y="375919"/>
                </a:lnTo>
                <a:lnTo>
                  <a:pt x="101847" y="402589"/>
                </a:lnTo>
                <a:lnTo>
                  <a:pt x="115765" y="402589"/>
                </a:lnTo>
                <a:lnTo>
                  <a:pt x="142646" y="369569"/>
                </a:lnTo>
                <a:lnTo>
                  <a:pt x="141704" y="361949"/>
                </a:lnTo>
                <a:lnTo>
                  <a:pt x="139805" y="355599"/>
                </a:lnTo>
                <a:lnTo>
                  <a:pt x="136951" y="350519"/>
                </a:lnTo>
                <a:lnTo>
                  <a:pt x="132530" y="345439"/>
                </a:lnTo>
                <a:lnTo>
                  <a:pt x="129370" y="342899"/>
                </a:lnTo>
                <a:lnTo>
                  <a:pt x="86982" y="342899"/>
                </a:lnTo>
                <a:lnTo>
                  <a:pt x="70218" y="331469"/>
                </a:lnTo>
                <a:lnTo>
                  <a:pt x="36057" y="298450"/>
                </a:lnTo>
                <a:lnTo>
                  <a:pt x="23089" y="270509"/>
                </a:lnTo>
                <a:lnTo>
                  <a:pt x="23089" y="262889"/>
                </a:lnTo>
                <a:lnTo>
                  <a:pt x="39853" y="224789"/>
                </a:lnTo>
                <a:lnTo>
                  <a:pt x="74014" y="201929"/>
                </a:lnTo>
                <a:lnTo>
                  <a:pt x="112918" y="191769"/>
                </a:lnTo>
                <a:lnTo>
                  <a:pt x="143602" y="187959"/>
                </a:lnTo>
                <a:lnTo>
                  <a:pt x="552893" y="187959"/>
                </a:lnTo>
                <a:lnTo>
                  <a:pt x="560167" y="182879"/>
                </a:lnTo>
                <a:lnTo>
                  <a:pt x="566806" y="177800"/>
                </a:lnTo>
                <a:lnTo>
                  <a:pt x="434270" y="177800"/>
                </a:lnTo>
                <a:lnTo>
                  <a:pt x="390631" y="175259"/>
                </a:lnTo>
                <a:lnTo>
                  <a:pt x="340647" y="170179"/>
                </a:lnTo>
                <a:lnTo>
                  <a:pt x="335271" y="153669"/>
                </a:lnTo>
                <a:lnTo>
                  <a:pt x="325790" y="137159"/>
                </a:lnTo>
                <a:lnTo>
                  <a:pt x="314718" y="124459"/>
                </a:lnTo>
                <a:lnTo>
                  <a:pt x="301748" y="113029"/>
                </a:lnTo>
                <a:lnTo>
                  <a:pt x="287197" y="104139"/>
                </a:lnTo>
                <a:lnTo>
                  <a:pt x="270429" y="97789"/>
                </a:lnTo>
                <a:lnTo>
                  <a:pt x="252719" y="95250"/>
                </a:lnTo>
                <a:close/>
              </a:path>
              <a:path w="581025" h="715010">
                <a:moveTo>
                  <a:pt x="108489" y="335279"/>
                </a:moveTo>
                <a:lnTo>
                  <a:pt x="97102" y="337819"/>
                </a:lnTo>
                <a:lnTo>
                  <a:pt x="91725" y="340359"/>
                </a:lnTo>
                <a:lnTo>
                  <a:pt x="86982" y="342899"/>
                </a:lnTo>
                <a:lnTo>
                  <a:pt x="129370" y="342899"/>
                </a:lnTo>
                <a:lnTo>
                  <a:pt x="127789" y="341629"/>
                </a:lnTo>
                <a:lnTo>
                  <a:pt x="122091" y="339089"/>
                </a:lnTo>
                <a:lnTo>
                  <a:pt x="115765" y="336549"/>
                </a:lnTo>
                <a:lnTo>
                  <a:pt x="108489" y="335279"/>
                </a:lnTo>
                <a:close/>
              </a:path>
              <a:path w="581025" h="715010">
                <a:moveTo>
                  <a:pt x="532328" y="194309"/>
                </a:moveTo>
                <a:lnTo>
                  <a:pt x="344444" y="194309"/>
                </a:lnTo>
                <a:lnTo>
                  <a:pt x="369430" y="196850"/>
                </a:lnTo>
                <a:lnTo>
                  <a:pt x="393472" y="198119"/>
                </a:lnTo>
                <a:lnTo>
                  <a:pt x="415617" y="200659"/>
                </a:lnTo>
                <a:lnTo>
                  <a:pt x="437125" y="201929"/>
                </a:lnTo>
                <a:lnTo>
                  <a:pt x="474125" y="201929"/>
                </a:lnTo>
                <a:lnTo>
                  <a:pt x="490893" y="200659"/>
                </a:lnTo>
                <a:lnTo>
                  <a:pt x="506387" y="198119"/>
                </a:lnTo>
                <a:lnTo>
                  <a:pt x="519357" y="196850"/>
                </a:lnTo>
                <a:lnTo>
                  <a:pt x="532328" y="194309"/>
                </a:lnTo>
                <a:close/>
              </a:path>
              <a:path w="581025" h="715010">
                <a:moveTo>
                  <a:pt x="558645" y="67309"/>
                </a:moveTo>
                <a:lnTo>
                  <a:pt x="531384" y="67309"/>
                </a:lnTo>
                <a:lnTo>
                  <a:pt x="538022" y="76200"/>
                </a:lnTo>
                <a:lnTo>
                  <a:pt x="543399" y="88900"/>
                </a:lnTo>
                <a:lnTo>
                  <a:pt x="549095" y="100329"/>
                </a:lnTo>
                <a:lnTo>
                  <a:pt x="553835" y="113029"/>
                </a:lnTo>
                <a:lnTo>
                  <a:pt x="556370" y="124459"/>
                </a:lnTo>
                <a:lnTo>
                  <a:pt x="558269" y="135889"/>
                </a:lnTo>
                <a:lnTo>
                  <a:pt x="557314" y="147319"/>
                </a:lnTo>
                <a:lnTo>
                  <a:pt x="538022" y="167639"/>
                </a:lnTo>
                <a:lnTo>
                  <a:pt x="530429" y="171450"/>
                </a:lnTo>
                <a:lnTo>
                  <a:pt x="521256" y="172719"/>
                </a:lnTo>
                <a:lnTo>
                  <a:pt x="499111" y="176529"/>
                </a:lnTo>
                <a:lnTo>
                  <a:pt x="485198" y="177800"/>
                </a:lnTo>
                <a:lnTo>
                  <a:pt x="566806" y="177800"/>
                </a:lnTo>
                <a:lnTo>
                  <a:pt x="572183" y="172719"/>
                </a:lnTo>
                <a:lnTo>
                  <a:pt x="575980" y="166369"/>
                </a:lnTo>
                <a:lnTo>
                  <a:pt x="579776" y="152400"/>
                </a:lnTo>
                <a:lnTo>
                  <a:pt x="580641" y="138429"/>
                </a:lnTo>
                <a:lnTo>
                  <a:pt x="580641" y="135889"/>
                </a:lnTo>
                <a:lnTo>
                  <a:pt x="579776" y="121919"/>
                </a:lnTo>
                <a:lnTo>
                  <a:pt x="575980" y="106679"/>
                </a:lnTo>
                <a:lnTo>
                  <a:pt x="570284" y="91439"/>
                </a:lnTo>
                <a:lnTo>
                  <a:pt x="563952" y="76200"/>
                </a:lnTo>
                <a:lnTo>
                  <a:pt x="558645" y="67309"/>
                </a:lnTo>
                <a:close/>
              </a:path>
              <a:path w="581025" h="715010">
                <a:moveTo>
                  <a:pt x="521256" y="0"/>
                </a:moveTo>
                <a:lnTo>
                  <a:pt x="488994" y="21589"/>
                </a:lnTo>
                <a:lnTo>
                  <a:pt x="486153" y="34289"/>
                </a:lnTo>
                <a:lnTo>
                  <a:pt x="487095" y="41909"/>
                </a:lnTo>
                <a:lnTo>
                  <a:pt x="521256" y="68579"/>
                </a:lnTo>
                <a:lnTo>
                  <a:pt x="526950" y="68579"/>
                </a:lnTo>
                <a:lnTo>
                  <a:pt x="529793" y="67309"/>
                </a:lnTo>
                <a:lnTo>
                  <a:pt x="558645" y="67309"/>
                </a:lnTo>
                <a:lnTo>
                  <a:pt x="556370" y="63500"/>
                </a:lnTo>
                <a:lnTo>
                  <a:pt x="550039" y="53339"/>
                </a:lnTo>
                <a:lnTo>
                  <a:pt x="552893" y="48259"/>
                </a:lnTo>
                <a:lnTo>
                  <a:pt x="554791" y="43179"/>
                </a:lnTo>
                <a:lnTo>
                  <a:pt x="555734" y="39369"/>
                </a:lnTo>
                <a:lnTo>
                  <a:pt x="555734" y="34289"/>
                </a:lnTo>
                <a:lnTo>
                  <a:pt x="527894" y="1269"/>
                </a:lnTo>
                <a:lnTo>
                  <a:pt x="521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8830" y="3823980"/>
            <a:ext cx="165100" cy="304800"/>
          </a:xfrm>
          <a:custGeom>
            <a:avLst/>
            <a:gdLst/>
            <a:ahLst/>
            <a:cxnLst/>
            <a:rect l="l" t="t" r="r" b="b"/>
            <a:pathLst>
              <a:path w="165100" h="304800">
                <a:moveTo>
                  <a:pt x="71479" y="75509"/>
                </a:moveTo>
                <a:lnTo>
                  <a:pt x="63884" y="179768"/>
                </a:lnTo>
                <a:lnTo>
                  <a:pt x="0" y="259071"/>
                </a:lnTo>
                <a:lnTo>
                  <a:pt x="58508" y="304251"/>
                </a:lnTo>
                <a:lnTo>
                  <a:pt x="129680" y="216740"/>
                </a:lnTo>
                <a:lnTo>
                  <a:pt x="161305" y="90361"/>
                </a:lnTo>
                <a:lnTo>
                  <a:pt x="151189" y="89406"/>
                </a:lnTo>
                <a:lnTo>
                  <a:pt x="151631" y="86569"/>
                </a:lnTo>
                <a:lnTo>
                  <a:pt x="134420" y="86569"/>
                </a:lnTo>
                <a:lnTo>
                  <a:pt x="71479" y="75509"/>
                </a:lnTo>
                <a:close/>
              </a:path>
              <a:path w="165100" h="304800">
                <a:moveTo>
                  <a:pt x="165102" y="0"/>
                </a:moveTo>
                <a:lnTo>
                  <a:pt x="143595" y="3792"/>
                </a:lnTo>
                <a:lnTo>
                  <a:pt x="134420" y="86569"/>
                </a:lnTo>
                <a:lnTo>
                  <a:pt x="151631" y="86569"/>
                </a:lnTo>
                <a:lnTo>
                  <a:pt x="165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17700" y="392729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608" y="0"/>
                </a:moveTo>
                <a:lnTo>
                  <a:pt x="12334" y="1883"/>
                </a:lnTo>
                <a:lnTo>
                  <a:pt x="5695" y="5370"/>
                </a:lnTo>
                <a:lnTo>
                  <a:pt x="1898" y="11046"/>
                </a:lnTo>
                <a:lnTo>
                  <a:pt x="0" y="18313"/>
                </a:lnTo>
                <a:lnTo>
                  <a:pt x="1898" y="25899"/>
                </a:lnTo>
                <a:lnTo>
                  <a:pt x="5695" y="32223"/>
                </a:lnTo>
                <a:lnTo>
                  <a:pt x="12334" y="36017"/>
                </a:lnTo>
                <a:lnTo>
                  <a:pt x="19608" y="37594"/>
                </a:lnTo>
                <a:lnTo>
                  <a:pt x="26884" y="36017"/>
                </a:lnTo>
                <a:lnTo>
                  <a:pt x="32579" y="32223"/>
                </a:lnTo>
                <a:lnTo>
                  <a:pt x="36376" y="25899"/>
                </a:lnTo>
                <a:lnTo>
                  <a:pt x="37956" y="18313"/>
                </a:lnTo>
                <a:lnTo>
                  <a:pt x="36376" y="11046"/>
                </a:lnTo>
                <a:lnTo>
                  <a:pt x="32579" y="5370"/>
                </a:lnTo>
                <a:lnTo>
                  <a:pt x="26884" y="1883"/>
                </a:lnTo>
                <a:lnTo>
                  <a:pt x="19608" y="0"/>
                </a:lnTo>
                <a:close/>
              </a:path>
            </a:pathLst>
          </a:custGeom>
          <a:solidFill>
            <a:srgbClr val="A0E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15904" y="1511186"/>
            <a:ext cx="1360551" cy="1295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2395" y="2497434"/>
            <a:ext cx="1069340" cy="1409700"/>
          </a:xfrm>
          <a:custGeom>
            <a:avLst/>
            <a:gdLst/>
            <a:ahLst/>
            <a:cxnLst/>
            <a:rect l="l" t="t" r="r" b="b"/>
            <a:pathLst>
              <a:path w="1069340" h="1409700">
                <a:moveTo>
                  <a:pt x="0" y="1409367"/>
                </a:moveTo>
                <a:lnTo>
                  <a:pt x="1069138" y="0"/>
                </a:lnTo>
              </a:path>
            </a:pathLst>
          </a:custGeom>
          <a:ln w="9524">
            <a:solidFill>
              <a:srgbClr val="00D2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67986" y="3113498"/>
            <a:ext cx="1101546" cy="58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7676" y="4437547"/>
            <a:ext cx="586491" cy="6015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35350" y="4801042"/>
            <a:ext cx="904874" cy="752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8113" y="1374175"/>
            <a:ext cx="4631055" cy="386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800">
                <a:latin typeface="Times New Roman"/>
                <a:cs typeface="Times New Roman"/>
              </a:rPr>
              <a:t>Huge </a:t>
            </a:r>
            <a:r>
              <a:rPr dirty="0" sz="2800" spc="-5">
                <a:latin typeface="Times New Roman"/>
                <a:cs typeface="Times New Roman"/>
              </a:rPr>
              <a:t>flood </a:t>
            </a:r>
            <a:r>
              <a:rPr dirty="0" sz="2800">
                <a:latin typeface="Times New Roman"/>
                <a:cs typeface="Times New Roman"/>
              </a:rPr>
              <a:t>of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lvl="1" marL="641350" indent="-286385">
              <a:lnSpc>
                <a:spcPts val="2370"/>
              </a:lnSpc>
              <a:buFont typeface="Arial"/>
              <a:buChar char="•"/>
              <a:tabLst>
                <a:tab pos="640715" algn="l"/>
                <a:tab pos="641350" algn="l"/>
              </a:tabLst>
            </a:pPr>
            <a:r>
              <a:rPr dirty="0" sz="2000" spc="-5">
                <a:latin typeface="Times New Roman"/>
                <a:cs typeface="Times New Roman"/>
              </a:rPr>
              <a:t>Modern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technology</a:t>
            </a:r>
            <a:endParaRPr sz="2000">
              <a:latin typeface="Times New Roman"/>
              <a:cs typeface="Times New Roman"/>
            </a:endParaRPr>
          </a:p>
          <a:p>
            <a:pPr lvl="1" marL="641350" indent="-286385">
              <a:lnSpc>
                <a:spcPct val="100000"/>
              </a:lnSpc>
              <a:buFont typeface="Arial"/>
              <a:buChar char="•"/>
              <a:tabLst>
                <a:tab pos="640715" algn="l"/>
                <a:tab pos="641350" algn="l"/>
              </a:tabLst>
            </a:pPr>
            <a:r>
              <a:rPr dirty="0" sz="2000" spc="-5">
                <a:latin typeface="Times New Roman"/>
                <a:cs typeface="Times New Roman"/>
              </a:rPr>
              <a:t>New user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mentality</a:t>
            </a:r>
            <a:endParaRPr sz="2000">
              <a:latin typeface="Times New Roman"/>
              <a:cs typeface="Times New Roman"/>
            </a:endParaRPr>
          </a:p>
          <a:p>
            <a:pPr lvl="1" marL="641350" indent="-286385">
              <a:lnSpc>
                <a:spcPct val="100000"/>
              </a:lnSpc>
              <a:buFont typeface="Arial"/>
              <a:buChar char="•"/>
              <a:tabLst>
                <a:tab pos="640715" algn="l"/>
                <a:tab pos="641350" algn="l"/>
              </a:tabLst>
            </a:pPr>
            <a:r>
              <a:rPr dirty="0" sz="2000">
                <a:latin typeface="Times New Roman"/>
                <a:cs typeface="Times New Roman"/>
              </a:rPr>
              <a:t>2.5 </a:t>
            </a:r>
            <a:r>
              <a:rPr dirty="0" sz="2000" spc="-5">
                <a:latin typeface="Times New Roman"/>
                <a:cs typeface="Times New Roman"/>
              </a:rPr>
              <a:t>Exabytes </a:t>
            </a:r>
            <a:r>
              <a:rPr dirty="0" sz="2000">
                <a:latin typeface="Times New Roman"/>
                <a:cs typeface="Times New Roman"/>
              </a:rPr>
              <a:t>of </a:t>
            </a:r>
            <a:r>
              <a:rPr dirty="0" sz="2000" spc="-5">
                <a:latin typeface="Times New Roman"/>
                <a:cs typeface="Times New Roman"/>
              </a:rPr>
              <a:t>new data every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day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800" spc="-5">
                <a:latin typeface="Times New Roman"/>
                <a:cs typeface="Times New Roman"/>
              </a:rPr>
              <a:t>New applications</a:t>
            </a:r>
            <a:endParaRPr sz="2800">
              <a:latin typeface="Times New Roman"/>
              <a:cs typeface="Times New Roman"/>
            </a:endParaRPr>
          </a:p>
          <a:p>
            <a:pPr marL="298450" indent="-285750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800" spc="-5">
                <a:latin typeface="Times New Roman"/>
                <a:cs typeface="Times New Roman"/>
              </a:rPr>
              <a:t>Innovative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research</a:t>
            </a:r>
            <a:endParaRPr sz="2800">
              <a:latin typeface="Times New Roman"/>
              <a:cs typeface="Times New Roman"/>
            </a:endParaRPr>
          </a:p>
          <a:p>
            <a:pPr marL="298450" indent="-285750">
              <a:lnSpc>
                <a:spcPts val="3329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800" spc="-5">
                <a:latin typeface="Times New Roman"/>
                <a:cs typeface="Times New Roman"/>
              </a:rPr>
              <a:t>Economic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Boost</a:t>
            </a:r>
            <a:endParaRPr sz="2800">
              <a:latin typeface="Times New Roman"/>
              <a:cs typeface="Times New Roman"/>
            </a:endParaRPr>
          </a:p>
          <a:p>
            <a:pPr lvl="1" marL="520700" marR="5080" indent="-2794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dirty="0" sz="2000" spc="-5">
                <a:latin typeface="Times New Roman"/>
                <a:cs typeface="Times New Roman"/>
              </a:rPr>
              <a:t>“$600 billion potential annual consumer  surplus </a:t>
            </a:r>
            <a:r>
              <a:rPr dirty="0" sz="2000">
                <a:latin typeface="Times New Roman"/>
                <a:cs typeface="Times New Roman"/>
              </a:rPr>
              <a:t>from </a:t>
            </a:r>
            <a:r>
              <a:rPr dirty="0" sz="2000" spc="-5">
                <a:latin typeface="Times New Roman"/>
                <a:cs typeface="Times New Roman"/>
              </a:rPr>
              <a:t>using personal location  data” </a:t>
            </a:r>
            <a:r>
              <a:rPr dirty="0" sz="2000" b="1">
                <a:latin typeface="Times New Roman"/>
                <a:cs typeface="Times New Roman"/>
              </a:rPr>
              <a:t>[1]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6670" y="3591514"/>
            <a:ext cx="1320078" cy="552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0259" y="5763404"/>
            <a:ext cx="4406900" cy="441959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dirty="0" sz="1400">
                <a:latin typeface="Times New Roman"/>
                <a:cs typeface="Times New Roman"/>
              </a:rPr>
              <a:t>[1] </a:t>
            </a:r>
            <a:r>
              <a:rPr dirty="0" sz="1400" spc="-5">
                <a:latin typeface="Times New Roman"/>
                <a:cs typeface="Times New Roman"/>
              </a:rPr>
              <a:t>McKinsey Global Institute. Big data: The next frontier </a:t>
            </a:r>
            <a:r>
              <a:rPr dirty="0" sz="1400">
                <a:latin typeface="Times New Roman"/>
                <a:cs typeface="Times New Roman"/>
              </a:rPr>
              <a:t>for  </a:t>
            </a:r>
            <a:r>
              <a:rPr dirty="0" sz="1400" spc="-5">
                <a:latin typeface="Times New Roman"/>
                <a:cs typeface="Times New Roman"/>
              </a:rPr>
              <a:t>innovation, competition, and </a:t>
            </a:r>
            <a:r>
              <a:rPr dirty="0" sz="1400" spc="-10">
                <a:latin typeface="Times New Roman"/>
                <a:cs typeface="Times New Roman"/>
              </a:rPr>
              <a:t>productivity. </a:t>
            </a:r>
            <a:r>
              <a:rPr dirty="0" sz="1400">
                <a:latin typeface="Times New Roman"/>
                <a:cs typeface="Times New Roman"/>
              </a:rPr>
              <a:t>June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-15">
                <a:latin typeface="Times New Roman"/>
                <a:cs typeface="Times New Roman"/>
              </a:rPr>
              <a:t>2011.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0219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Data Sizes</a:t>
            </a:r>
            <a:r>
              <a:rPr dirty="0" sz="2800" spc="-75"/>
              <a:t> </a:t>
            </a:r>
            <a:r>
              <a:rPr dirty="0" sz="2800" spc="-5"/>
              <a:t>reference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176053" y="1084269"/>
            <a:ext cx="6868092" cy="534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7340" y="6510020"/>
            <a:ext cx="33356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04040"/>
                </a:solidFill>
                <a:latin typeface="Lucida Sans"/>
                <a:cs typeface="Lucida Sans"/>
              </a:rPr>
              <a:t>Scientific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Data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b="1">
                <a:solidFill>
                  <a:srgbClr val="404040"/>
                </a:solidFill>
                <a:latin typeface="Lucida Sans"/>
                <a:cs typeface="Lucida Sans"/>
              </a:rPr>
              <a:t>and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Databases</a:t>
            </a:r>
            <a:r>
              <a:rPr dirty="0" sz="1200" spc="-5" b="1">
                <a:solidFill>
                  <a:srgbClr val="404040"/>
                </a:solidFill>
                <a:latin typeface="DejaVu Sans Condensed"/>
                <a:cs typeface="DejaVu Sans Condensed"/>
              </a:rPr>
              <a:t>:</a:t>
            </a:r>
            <a:r>
              <a:rPr dirty="0" sz="1200" spc="-150" b="1">
                <a:solidFill>
                  <a:srgbClr val="404040"/>
                </a:solidFill>
                <a:latin typeface="DejaVu Sans Condensed"/>
                <a:cs typeface="DejaVu Sans Condensed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Introduction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64707" y="6510020"/>
            <a:ext cx="205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39585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 production is</a:t>
            </a:r>
            <a:r>
              <a:rPr dirty="0" spc="-55"/>
              <a:t> </a:t>
            </a:r>
            <a:r>
              <a:rPr dirty="0" spc="-5"/>
              <a:t>accelerating</a:t>
            </a:r>
          </a:p>
        </p:txBody>
      </p:sp>
      <p:sp>
        <p:nvSpPr>
          <p:cNvPr id="3" name="object 3"/>
          <p:cNvSpPr/>
          <p:nvPr/>
        </p:nvSpPr>
        <p:spPr>
          <a:xfrm>
            <a:off x="1247082" y="1357336"/>
            <a:ext cx="6505280" cy="4855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39585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 production is</a:t>
            </a:r>
            <a:r>
              <a:rPr dirty="0" spc="-55"/>
              <a:t> </a:t>
            </a:r>
            <a:r>
              <a:rPr dirty="0" spc="-5"/>
              <a:t>accelerating</a:t>
            </a:r>
          </a:p>
        </p:txBody>
      </p:sp>
      <p:sp>
        <p:nvSpPr>
          <p:cNvPr id="3" name="object 3"/>
          <p:cNvSpPr/>
          <p:nvPr/>
        </p:nvSpPr>
        <p:spPr>
          <a:xfrm>
            <a:off x="836022" y="1087586"/>
            <a:ext cx="7795273" cy="5374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28" y="1127283"/>
            <a:ext cx="8054621" cy="5273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1386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Big </a:t>
            </a:r>
            <a:r>
              <a:rPr dirty="0" sz="2800"/>
              <a:t>Data =</a:t>
            </a:r>
            <a:r>
              <a:rPr dirty="0" sz="2800" spc="-80"/>
              <a:t> </a:t>
            </a:r>
            <a:r>
              <a:rPr dirty="0" sz="2800" spc="-5"/>
              <a:t>$$$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005" y="5887323"/>
            <a:ext cx="3571240" cy="38608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dirty="0" sz="1200" i="1">
                <a:solidFill>
                  <a:srgbClr val="FFFFFF"/>
                </a:solidFill>
                <a:latin typeface="Times New Roman"/>
                <a:cs typeface="Times New Roman"/>
              </a:rPr>
              <a:t>[1] </a:t>
            </a:r>
            <a:r>
              <a:rPr dirty="0" sz="1200" spc="-5" i="1">
                <a:solidFill>
                  <a:srgbClr val="FFFFFF"/>
                </a:solidFill>
                <a:latin typeface="Times New Roman"/>
                <a:cs typeface="Times New Roman"/>
              </a:rPr>
              <a:t>McKinsey </a:t>
            </a:r>
            <a:r>
              <a:rPr dirty="0" sz="1200" i="1">
                <a:solidFill>
                  <a:srgbClr val="FFFFFF"/>
                </a:solidFill>
                <a:latin typeface="Times New Roman"/>
                <a:cs typeface="Times New Roman"/>
              </a:rPr>
              <a:t>Global </a:t>
            </a:r>
            <a:r>
              <a:rPr dirty="0" sz="1200" spc="-5" i="1">
                <a:solidFill>
                  <a:srgbClr val="FFFFFF"/>
                </a:solidFill>
                <a:latin typeface="Times New Roman"/>
                <a:cs typeface="Times New Roman"/>
              </a:rPr>
              <a:t>Institute. </a:t>
            </a:r>
            <a:r>
              <a:rPr dirty="0" sz="1200" i="1">
                <a:solidFill>
                  <a:srgbClr val="FFFFFF"/>
                </a:solidFill>
                <a:latin typeface="Times New Roman"/>
                <a:cs typeface="Times New Roman"/>
              </a:rPr>
              <a:t>Big </a:t>
            </a:r>
            <a:r>
              <a:rPr dirty="0" sz="1200" spc="-5" i="1">
                <a:solidFill>
                  <a:srgbClr val="FFFFFF"/>
                </a:solidFill>
                <a:latin typeface="Times New Roman"/>
                <a:cs typeface="Times New Roman"/>
              </a:rPr>
              <a:t>data: </a:t>
            </a:r>
            <a:r>
              <a:rPr dirty="0" sz="1200" i="1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1200" spc="-5" i="1">
                <a:solidFill>
                  <a:srgbClr val="FFFFFF"/>
                </a:solidFill>
                <a:latin typeface="Times New Roman"/>
                <a:cs typeface="Times New Roman"/>
              </a:rPr>
              <a:t>next </a:t>
            </a:r>
            <a:r>
              <a:rPr dirty="0" sz="1200" spc="-10" i="1">
                <a:solidFill>
                  <a:srgbClr val="FFFFFF"/>
                </a:solidFill>
                <a:latin typeface="Times New Roman"/>
                <a:cs typeface="Times New Roman"/>
              </a:rPr>
              <a:t>frontier  </a:t>
            </a:r>
            <a:r>
              <a:rPr dirty="0" sz="1200" i="1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dirty="0" sz="1200" spc="-5" i="1">
                <a:solidFill>
                  <a:srgbClr val="FFFFFF"/>
                </a:solidFill>
                <a:latin typeface="Times New Roman"/>
                <a:cs typeface="Times New Roman"/>
              </a:rPr>
              <a:t>innovation, competition, </a:t>
            </a:r>
            <a:r>
              <a:rPr dirty="0" sz="1200" i="1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200" spc="-10" i="1">
                <a:solidFill>
                  <a:srgbClr val="FFFFFF"/>
                </a:solidFill>
                <a:latin typeface="Times New Roman"/>
                <a:cs typeface="Times New Roman"/>
              </a:rPr>
              <a:t>productivity. </a:t>
            </a:r>
            <a:r>
              <a:rPr dirty="0" sz="1200" spc="-5" i="1">
                <a:solidFill>
                  <a:srgbClr val="FFFFFF"/>
                </a:solidFill>
                <a:latin typeface="Times New Roman"/>
                <a:cs typeface="Times New Roman"/>
              </a:rPr>
              <a:t>June</a:t>
            </a:r>
            <a:r>
              <a:rPr dirty="0" sz="1200" spc="3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spc="-20" i="1">
                <a:solidFill>
                  <a:srgbClr val="FFFFFF"/>
                </a:solidFill>
                <a:latin typeface="Times New Roman"/>
                <a:cs typeface="Times New Roman"/>
              </a:rPr>
              <a:t>2011.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389" y="299720"/>
            <a:ext cx="1806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Big </a:t>
            </a:r>
            <a:r>
              <a:rPr dirty="0" sz="2400" b="1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dirty="0" sz="2400" spc="-8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Hype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355" y="1205946"/>
            <a:ext cx="434784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The </a:t>
            </a:r>
            <a:r>
              <a:rPr dirty="0" sz="3600">
                <a:latin typeface="Times New Roman"/>
                <a:cs typeface="Times New Roman"/>
              </a:rPr>
              <a:t>3 </a:t>
            </a:r>
            <a:r>
              <a:rPr dirty="0" sz="3600" spc="-70">
                <a:latin typeface="Times New Roman"/>
                <a:cs typeface="Times New Roman"/>
              </a:rPr>
              <a:t>V’s </a:t>
            </a:r>
            <a:r>
              <a:rPr dirty="0" sz="3600">
                <a:latin typeface="Times New Roman"/>
                <a:cs typeface="Times New Roman"/>
              </a:rPr>
              <a:t>of </a:t>
            </a:r>
            <a:r>
              <a:rPr dirty="0" sz="3600" spc="-5">
                <a:latin typeface="Times New Roman"/>
                <a:cs typeface="Times New Roman"/>
              </a:rPr>
              <a:t>Big</a:t>
            </a:r>
            <a:r>
              <a:rPr dirty="0" sz="3600" spc="-55">
                <a:latin typeface="Times New Roman"/>
                <a:cs typeface="Times New Roman"/>
              </a:rPr>
              <a:t> </a:t>
            </a:r>
            <a:r>
              <a:rPr dirty="0" sz="3600" spc="-125">
                <a:latin typeface="Times New Roman"/>
                <a:cs typeface="Times New Roman"/>
              </a:rPr>
              <a:t>data</a:t>
            </a:r>
            <a:r>
              <a:rPr dirty="0" sz="3600" spc="-125"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  <a:p>
            <a:pPr marL="469900" indent="-457200">
              <a:lnSpc>
                <a:spcPts val="381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75">
                <a:latin typeface="Times New Roman"/>
                <a:cs typeface="Times New Roman"/>
              </a:rPr>
              <a:t>Volume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ts val="382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50">
                <a:latin typeface="Times New Roman"/>
                <a:cs typeface="Times New Roman"/>
              </a:rPr>
              <a:t>Velocity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55">
                <a:latin typeface="Times New Roman"/>
                <a:cs typeface="Times New Roman"/>
              </a:rPr>
              <a:t>Variety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9949" y="1114027"/>
            <a:ext cx="2504047" cy="18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47601" y="4749208"/>
            <a:ext cx="1481617" cy="15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389" y="299720"/>
            <a:ext cx="1806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Big </a:t>
            </a:r>
            <a:r>
              <a:rPr dirty="0" sz="2400" b="1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dirty="0" sz="2400" spc="-8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Calibri"/>
                <a:cs typeface="Calibri"/>
              </a:rPr>
              <a:t>Hype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2355" y="1205946"/>
            <a:ext cx="5033645" cy="4342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The 3-</a:t>
            </a:r>
            <a:r>
              <a:rPr dirty="0" sz="3600" spc="-5" i="1">
                <a:latin typeface="Times New Roman"/>
                <a:cs typeface="Times New Roman"/>
              </a:rPr>
              <a:t>ish </a:t>
            </a:r>
            <a:r>
              <a:rPr dirty="0" sz="3600" spc="-70">
                <a:latin typeface="Times New Roman"/>
                <a:cs typeface="Times New Roman"/>
              </a:rPr>
              <a:t>V’s </a:t>
            </a:r>
            <a:r>
              <a:rPr dirty="0" sz="3600">
                <a:latin typeface="Times New Roman"/>
                <a:cs typeface="Times New Roman"/>
              </a:rPr>
              <a:t>of </a:t>
            </a:r>
            <a:r>
              <a:rPr dirty="0" sz="3600" spc="-5">
                <a:latin typeface="Times New Roman"/>
                <a:cs typeface="Times New Roman"/>
              </a:rPr>
              <a:t>Big</a:t>
            </a:r>
            <a:r>
              <a:rPr dirty="0" sz="3600" spc="-30">
                <a:latin typeface="Times New Roman"/>
                <a:cs typeface="Times New Roman"/>
              </a:rPr>
              <a:t> </a:t>
            </a:r>
            <a:r>
              <a:rPr dirty="0" sz="3600" spc="-125">
                <a:latin typeface="Times New Roman"/>
                <a:cs typeface="Times New Roman"/>
              </a:rPr>
              <a:t>data</a:t>
            </a:r>
            <a:r>
              <a:rPr dirty="0" sz="3600" spc="-125"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  <a:p>
            <a:pPr marL="469900" indent="-457200">
              <a:lnSpc>
                <a:spcPts val="381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75">
                <a:latin typeface="Times New Roman"/>
                <a:cs typeface="Times New Roman"/>
              </a:rPr>
              <a:t>Volume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ts val="382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50">
                <a:latin typeface="Times New Roman"/>
                <a:cs typeface="Times New Roman"/>
              </a:rPr>
              <a:t>Velocity</a:t>
            </a:r>
            <a:endParaRPr sz="32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55">
                <a:latin typeface="Times New Roman"/>
                <a:cs typeface="Times New Roman"/>
              </a:rPr>
              <a:t>Variety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buFont typeface="Courier New"/>
              <a:buChar char="o"/>
              <a:tabLst>
                <a:tab pos="927100" algn="l"/>
              </a:tabLst>
            </a:pPr>
            <a:r>
              <a:rPr dirty="0" sz="2400" spc="-40" i="1">
                <a:latin typeface="Times New Roman"/>
                <a:cs typeface="Times New Roman"/>
              </a:rPr>
              <a:t>Veracity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927100" algn="l"/>
              </a:tabLst>
            </a:pPr>
            <a:r>
              <a:rPr dirty="0" sz="2400" spc="-30" i="1">
                <a:latin typeface="Times New Roman"/>
                <a:cs typeface="Times New Roman"/>
              </a:rPr>
              <a:t>Variability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927100" algn="l"/>
              </a:tabLst>
            </a:pPr>
            <a:r>
              <a:rPr dirty="0" sz="2400" spc="-20" i="1"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  <a:p>
            <a:pPr lvl="1" marL="927100" indent="-457200">
              <a:lnSpc>
                <a:spcPts val="2815"/>
              </a:lnSpc>
              <a:spcBef>
                <a:spcPts val="20"/>
              </a:spcBef>
              <a:buFont typeface="Courier New"/>
              <a:buChar char="o"/>
              <a:tabLst>
                <a:tab pos="927100" algn="l"/>
              </a:tabLst>
            </a:pPr>
            <a:r>
              <a:rPr dirty="0" sz="2400" spc="-55" i="1">
                <a:latin typeface="Times New Roman"/>
                <a:cs typeface="Times New Roman"/>
              </a:rPr>
              <a:t>Value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ts val="2875"/>
              </a:lnSpc>
            </a:pPr>
            <a:r>
              <a:rPr dirty="0" sz="2450" spc="-450" i="1">
                <a:latin typeface="Arial"/>
                <a:cs typeface="Arial"/>
              </a:rPr>
              <a:t>…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9949" y="1114027"/>
            <a:ext cx="2504047" cy="18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5994" y="2097054"/>
            <a:ext cx="2916165" cy="1693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32546" y="3202618"/>
            <a:ext cx="3211451" cy="3251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47601" y="4749208"/>
            <a:ext cx="1481617" cy="151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18065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Big </a:t>
            </a:r>
            <a:r>
              <a:rPr dirty="0"/>
              <a:t>Data</a:t>
            </a:r>
            <a:r>
              <a:rPr dirty="0" spc="-80"/>
              <a:t> </a:t>
            </a:r>
            <a:r>
              <a:rPr dirty="0" spc="-5"/>
              <a:t>Hype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155" y="1252220"/>
            <a:ext cx="7177405" cy="148336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469265" marR="5080" indent="-457200">
              <a:lnSpc>
                <a:spcPts val="2800"/>
              </a:lnSpc>
              <a:spcBef>
                <a:spcPts val="2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400" spc="-5">
                <a:latin typeface="Times New Roman"/>
                <a:cs typeface="Times New Roman"/>
              </a:rPr>
              <a:t>Big Data analytics is </a:t>
            </a:r>
            <a:r>
              <a:rPr dirty="0" sz="2400">
                <a:latin typeface="Times New Roman"/>
                <a:cs typeface="Times New Roman"/>
              </a:rPr>
              <a:t>a </a:t>
            </a:r>
            <a:r>
              <a:rPr dirty="0" sz="2400" spc="-5">
                <a:latin typeface="Times New Roman"/>
                <a:cs typeface="Times New Roman"/>
              </a:rPr>
              <a:t>fancy new </a:t>
            </a:r>
            <a:r>
              <a:rPr dirty="0" sz="2400">
                <a:latin typeface="Times New Roman"/>
                <a:cs typeface="Times New Roman"/>
              </a:rPr>
              <a:t>word for </a:t>
            </a:r>
            <a:r>
              <a:rPr dirty="0" sz="2400" spc="-5">
                <a:latin typeface="Times New Roman"/>
                <a:cs typeface="Times New Roman"/>
              </a:rPr>
              <a:t>Knowledge  Discovery in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Databases!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400">
                <a:latin typeface="Times New Roman"/>
                <a:cs typeface="Times New Roman"/>
              </a:rPr>
              <a:t>KDD </a:t>
            </a:r>
            <a:r>
              <a:rPr dirty="0" sz="2400" spc="-5">
                <a:latin typeface="Times New Roman"/>
                <a:cs typeface="Times New Roman"/>
              </a:rPr>
              <a:t>has focused </a:t>
            </a:r>
            <a:r>
              <a:rPr dirty="0" sz="2400">
                <a:latin typeface="Times New Roman"/>
                <a:cs typeface="Times New Roman"/>
              </a:rPr>
              <a:t>on </a:t>
            </a:r>
            <a:r>
              <a:rPr dirty="0" sz="2400" spc="-15">
                <a:latin typeface="Times New Roman"/>
                <a:cs typeface="Times New Roman"/>
              </a:rPr>
              <a:t>large </a:t>
            </a:r>
            <a:r>
              <a:rPr dirty="0" sz="2400" spc="-5">
                <a:latin typeface="Times New Roman"/>
                <a:cs typeface="Times New Roman"/>
              </a:rPr>
              <a:t>data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decades: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155" y="4173220"/>
            <a:ext cx="342646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VL</a:t>
            </a:r>
            <a:r>
              <a:rPr dirty="0" sz="2000" spc="-5">
                <a:latin typeface="Times New Roman"/>
                <a:cs typeface="Times New Roman"/>
              </a:rPr>
              <a:t>DB since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1975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 b="1">
                <a:latin typeface="Times New Roman"/>
                <a:cs typeface="Times New Roman"/>
              </a:rPr>
              <a:t>Big </a:t>
            </a:r>
            <a:r>
              <a:rPr dirty="0" sz="2800" b="1">
                <a:latin typeface="Times New Roman"/>
                <a:cs typeface="Times New Roman"/>
              </a:rPr>
              <a:t>Data </a:t>
            </a:r>
            <a:r>
              <a:rPr dirty="0" sz="2800" spc="-5" b="1">
                <a:latin typeface="Times New Roman"/>
                <a:cs typeface="Times New Roman"/>
              </a:rPr>
              <a:t>is </a:t>
            </a:r>
            <a:r>
              <a:rPr dirty="0" sz="2800" b="1">
                <a:latin typeface="Times New Roman"/>
                <a:cs typeface="Times New Roman"/>
              </a:rPr>
              <a:t>not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new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7695" y="2777720"/>
            <a:ext cx="6467474" cy="1180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58205" y="4301588"/>
            <a:ext cx="4429676" cy="1745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7999730" cy="479742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9973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Class webpage</a:t>
            </a:r>
            <a:endParaRPr sz="2400">
              <a:latin typeface="Calibri"/>
              <a:cs typeface="Calibri"/>
            </a:endParaRPr>
          </a:p>
          <a:p>
            <a:pPr lvl="1" marL="552450" indent="-337185">
              <a:lnSpc>
                <a:spcPct val="100000"/>
              </a:lnSpc>
              <a:spcBef>
                <a:spcPts val="400"/>
              </a:spcBef>
              <a:buFont typeface="Calibri"/>
              <a:buChar char="–"/>
              <a:tabLst>
                <a:tab pos="552450" algn="l"/>
                <a:tab pos="553085" algn="l"/>
              </a:tabLst>
            </a:pP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Blackboard</a:t>
            </a:r>
            <a:endParaRPr sz="2000">
              <a:latin typeface="Calibri"/>
              <a:cs typeface="Calibri"/>
            </a:endParaRPr>
          </a:p>
          <a:p>
            <a:pPr lvl="2" marL="952500" indent="-343535">
              <a:lnSpc>
                <a:spcPct val="100000"/>
              </a:lnSpc>
              <a:spcBef>
                <a:spcPts val="450"/>
              </a:spcBef>
              <a:buClr>
                <a:srgbClr val="404040"/>
              </a:buClr>
              <a:buFont typeface="Courier New"/>
              <a:buChar char="o"/>
              <a:tabLst>
                <a:tab pos="952500" algn="l"/>
              </a:tabLst>
            </a:pP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please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visit course page daily, </a:t>
            </a: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check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for</a:t>
            </a:r>
            <a:r>
              <a:rPr dirty="0" sz="1800" spc="5" i="1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announcements</a:t>
            </a:r>
            <a:endParaRPr sz="1800">
              <a:latin typeface="Calibri"/>
              <a:cs typeface="Calibri"/>
            </a:endParaRPr>
          </a:p>
          <a:p>
            <a:pPr lvl="2" marL="952500" indent="-343535">
              <a:lnSpc>
                <a:spcPct val="100000"/>
              </a:lnSpc>
              <a:spcBef>
                <a:spcPts val="440"/>
              </a:spcBef>
              <a:buClr>
                <a:srgbClr val="404040"/>
              </a:buClr>
              <a:buFont typeface="Courier New"/>
              <a:buChar char="o"/>
              <a:tabLst>
                <a:tab pos="952500" algn="l"/>
              </a:tabLst>
            </a:pP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check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for </a:t>
            </a: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assignments,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submit your </a:t>
            </a: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homework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in</a:t>
            </a:r>
            <a:r>
              <a:rPr dirty="0" sz="1800" spc="15" i="1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 lvl="2" marL="952500" indent="-343535">
              <a:lnSpc>
                <a:spcPct val="100000"/>
              </a:lnSpc>
              <a:spcBef>
                <a:spcPts val="440"/>
              </a:spcBef>
              <a:buClr>
                <a:srgbClr val="404040"/>
              </a:buClr>
              <a:buFont typeface="Courier New"/>
              <a:buChar char="o"/>
              <a:tabLst>
                <a:tab pos="952500" algn="l"/>
              </a:tabLst>
            </a:pP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check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for </a:t>
            </a: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new </a:t>
            </a:r>
            <a:r>
              <a:rPr dirty="0" sz="1800" i="1">
                <a:solidFill>
                  <a:srgbClr val="515151"/>
                </a:solidFill>
                <a:latin typeface="Calibri"/>
                <a:cs typeface="Calibri"/>
              </a:rPr>
              <a:t>course </a:t>
            </a:r>
            <a:r>
              <a:rPr dirty="0" sz="1800" spc="-5" i="1">
                <a:solidFill>
                  <a:srgbClr val="515151"/>
                </a:solidFill>
                <a:latin typeface="Calibri"/>
                <a:cs typeface="Calibri"/>
              </a:rPr>
              <a:t>materials</a:t>
            </a:r>
            <a:endParaRPr sz="18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Font typeface="Courier New"/>
              <a:buChar char="o"/>
            </a:pP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9973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Communication:</a:t>
            </a:r>
            <a:endParaRPr sz="2400">
              <a:latin typeface="Calibri"/>
              <a:cs typeface="Calibri"/>
            </a:endParaRPr>
          </a:p>
          <a:p>
            <a:pPr marL="552450" indent="-33718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552450" algn="l"/>
                <a:tab pos="553085" algn="l"/>
              </a:tabLst>
            </a:pPr>
            <a:r>
              <a:rPr dirty="0" sz="2000">
                <a:latin typeface="Calibri"/>
                <a:cs typeface="Calibri"/>
              </a:rPr>
              <a:t>By </a:t>
            </a:r>
            <a:r>
              <a:rPr dirty="0" sz="2000" spc="-5" b="1">
                <a:latin typeface="Calibri"/>
                <a:cs typeface="Calibri"/>
              </a:rPr>
              <a:t>email</a:t>
            </a:r>
            <a:r>
              <a:rPr dirty="0" sz="2000" spc="-5">
                <a:latin typeface="Calibri"/>
                <a:cs typeface="Calibri"/>
              </a:rPr>
              <a:t>: </a:t>
            </a:r>
            <a:r>
              <a:rPr dirty="0" sz="2000" spc="-5" i="1">
                <a:solidFill>
                  <a:srgbClr val="3366FF"/>
                </a:solidFill>
                <a:latin typeface="Calibri"/>
                <a:cs typeface="Calibri"/>
                <a:hlinkClick r:id="rId2"/>
              </a:rPr>
              <a:t>ogkounto@gmu.edu</a:t>
            </a:r>
            <a:r>
              <a:rPr dirty="0" sz="2000" spc="-5">
                <a:latin typeface="Calibri"/>
                <a:cs typeface="Calibri"/>
                <a:hlinkClick r:id="rId2"/>
              </a:rPr>
              <a:t>,</a:t>
            </a:r>
            <a:endParaRPr sz="2000">
              <a:latin typeface="Calibri"/>
              <a:cs typeface="Calibri"/>
            </a:endParaRPr>
          </a:p>
          <a:p>
            <a:pPr lvl="1" marL="952500" indent="-343535">
              <a:lnSpc>
                <a:spcPct val="100000"/>
              </a:lnSpc>
              <a:spcBef>
                <a:spcPts val="450"/>
              </a:spcBef>
              <a:buFont typeface="Courier New"/>
              <a:buChar char="o"/>
              <a:tabLst>
                <a:tab pos="952500" algn="l"/>
              </a:tabLst>
            </a:pPr>
            <a:r>
              <a:rPr dirty="0" sz="1800">
                <a:latin typeface="Calibri"/>
                <a:cs typeface="Calibri"/>
              </a:rPr>
              <a:t>Please </a:t>
            </a:r>
            <a:r>
              <a:rPr dirty="0" sz="1800" spc="-5">
                <a:latin typeface="Calibri"/>
                <a:cs typeface="Calibri"/>
              </a:rPr>
              <a:t>always </a:t>
            </a:r>
            <a:r>
              <a:rPr dirty="0" sz="1800">
                <a:latin typeface="Calibri"/>
                <a:cs typeface="Calibri"/>
              </a:rPr>
              <a:t>use </a:t>
            </a:r>
            <a:r>
              <a:rPr dirty="0" sz="1800" spc="-5">
                <a:latin typeface="Calibri"/>
                <a:cs typeface="Calibri"/>
              </a:rPr>
              <a:t>your </a:t>
            </a:r>
            <a:r>
              <a:rPr dirty="0" u="sng" sz="1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Mason Email</a:t>
            </a:r>
            <a:r>
              <a:rPr dirty="0" u="sng" sz="1800" spc="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accounts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lvl="1" marL="952500" indent="-343535">
              <a:lnSpc>
                <a:spcPct val="100000"/>
              </a:lnSpc>
              <a:spcBef>
                <a:spcPts val="440"/>
              </a:spcBef>
              <a:buFont typeface="Courier New"/>
              <a:buChar char="o"/>
              <a:tabLst>
                <a:tab pos="952500" algn="l"/>
              </a:tabLst>
            </a:pPr>
            <a:r>
              <a:rPr dirty="0" sz="1800">
                <a:latin typeface="Calibri"/>
                <a:cs typeface="Calibri"/>
              </a:rPr>
              <a:t>Please include </a:t>
            </a:r>
            <a:r>
              <a:rPr dirty="0" u="sng" sz="18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your name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 </a:t>
            </a:r>
            <a:r>
              <a:rPr dirty="0" sz="1800" spc="-5">
                <a:latin typeface="Calibri"/>
                <a:cs typeface="Calibri"/>
              </a:rPr>
              <a:t>course number (CDS 302) </a:t>
            </a:r>
            <a:r>
              <a:rPr dirty="0" sz="1800">
                <a:latin typeface="Calibri"/>
                <a:cs typeface="Calibri"/>
              </a:rPr>
              <a:t>in the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email.</a:t>
            </a:r>
            <a:endParaRPr sz="1800">
              <a:latin typeface="Calibri"/>
              <a:cs typeface="Calibri"/>
            </a:endParaRPr>
          </a:p>
          <a:p>
            <a:pPr lvl="1" marL="952500" indent="-343535">
              <a:lnSpc>
                <a:spcPct val="100000"/>
              </a:lnSpc>
              <a:spcBef>
                <a:spcPts val="340"/>
              </a:spcBef>
              <a:buFont typeface="Courier New"/>
              <a:buChar char="o"/>
              <a:tabLst>
                <a:tab pos="952500" algn="l"/>
              </a:tabLst>
            </a:pP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5">
                <a:latin typeface="Calibri"/>
                <a:cs typeface="Calibri"/>
              </a:rPr>
              <a:t>will typically respond within </a:t>
            </a:r>
            <a:r>
              <a:rPr dirty="0" sz="1800">
                <a:latin typeface="Calibri"/>
                <a:cs typeface="Calibri"/>
              </a:rPr>
              <a:t>2 business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days.</a:t>
            </a:r>
            <a:endParaRPr sz="1800">
              <a:latin typeface="Calibri"/>
              <a:cs typeface="Calibri"/>
            </a:endParaRPr>
          </a:p>
          <a:p>
            <a:pPr marL="501650" indent="-285750">
              <a:lnSpc>
                <a:spcPct val="100000"/>
              </a:lnSpc>
              <a:spcBef>
                <a:spcPts val="490"/>
              </a:spcBef>
              <a:buChar char="–"/>
              <a:tabLst>
                <a:tab pos="501015" algn="l"/>
                <a:tab pos="501650" algn="l"/>
              </a:tabLst>
            </a:pPr>
            <a:r>
              <a:rPr dirty="0" sz="2000" spc="-5">
                <a:latin typeface="Calibri"/>
                <a:cs typeface="Calibri"/>
              </a:rPr>
              <a:t>Through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"</a:t>
            </a:r>
            <a:r>
              <a:rPr dirty="0" sz="2000" spc="-5" b="1">
                <a:latin typeface="Calibri"/>
                <a:cs typeface="Calibri"/>
              </a:rPr>
              <a:t>CDS 302 Discussion Board</a:t>
            </a:r>
            <a:r>
              <a:rPr dirty="0" sz="2000" spc="-5">
                <a:latin typeface="Calibri"/>
                <a:cs typeface="Calibri"/>
              </a:rPr>
              <a:t>" on Blackboard </a:t>
            </a:r>
            <a:r>
              <a:rPr dirty="0" sz="2000">
                <a:latin typeface="Calibri"/>
                <a:cs typeface="Calibri"/>
              </a:rPr>
              <a:t>(click</a:t>
            </a:r>
            <a:r>
              <a:rPr dirty="0" sz="2000" spc="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Subscribe)</a:t>
            </a:r>
            <a:endParaRPr sz="2000">
              <a:latin typeface="Calibri"/>
              <a:cs typeface="Calibri"/>
            </a:endParaRPr>
          </a:p>
          <a:p>
            <a:pPr lvl="1" marL="1016000" indent="-343535">
              <a:lnSpc>
                <a:spcPct val="100000"/>
              </a:lnSpc>
              <a:spcBef>
                <a:spcPts val="450"/>
              </a:spcBef>
              <a:buFont typeface="Courier New"/>
              <a:buChar char="o"/>
              <a:tabLst>
                <a:tab pos="1016000" algn="l"/>
              </a:tabLst>
            </a:pPr>
            <a:r>
              <a:rPr dirty="0" sz="1800" spc="-5">
                <a:latin typeface="Calibri"/>
                <a:cs typeface="Calibri"/>
              </a:rPr>
              <a:t>Questions on </a:t>
            </a:r>
            <a:r>
              <a:rPr dirty="0" sz="1800">
                <a:latin typeface="Calibri"/>
                <a:cs typeface="Calibri"/>
              </a:rPr>
              <a:t>slides / </a:t>
            </a:r>
            <a:r>
              <a:rPr dirty="0" sz="1800" spc="-5">
                <a:latin typeface="Calibri"/>
                <a:cs typeface="Calibri"/>
              </a:rPr>
              <a:t>course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materials</a:t>
            </a:r>
            <a:endParaRPr sz="1800">
              <a:latin typeface="Calibri"/>
              <a:cs typeface="Calibri"/>
            </a:endParaRPr>
          </a:p>
          <a:p>
            <a:pPr lvl="1" marL="1016000" indent="-343535">
              <a:lnSpc>
                <a:spcPct val="100000"/>
              </a:lnSpc>
              <a:spcBef>
                <a:spcPts val="440"/>
              </a:spcBef>
              <a:buFont typeface="Courier New"/>
              <a:buChar char="o"/>
              <a:tabLst>
                <a:tab pos="1016000" algn="l"/>
              </a:tabLst>
            </a:pPr>
            <a:r>
              <a:rPr dirty="0" sz="1800" spc="-5">
                <a:latin typeface="Calibri"/>
                <a:cs typeface="Calibri"/>
              </a:rPr>
              <a:t>Questions on assignments (only general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ones!)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18065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Big </a:t>
            </a:r>
            <a:r>
              <a:rPr dirty="0"/>
              <a:t>Data</a:t>
            </a:r>
            <a:r>
              <a:rPr dirty="0" spc="-80"/>
              <a:t> </a:t>
            </a:r>
            <a:r>
              <a:rPr dirty="0" spc="-5"/>
              <a:t>Hype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155" y="1252220"/>
            <a:ext cx="7640955" cy="19735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469265" marR="211454" indent="-457200">
              <a:lnSpc>
                <a:spcPts val="3800"/>
              </a:lnSpc>
              <a:spcBef>
                <a:spcPts val="2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5">
                <a:latin typeface="Times New Roman"/>
                <a:cs typeface="Times New Roman"/>
              </a:rPr>
              <a:t>Big Data analytics is </a:t>
            </a:r>
            <a:r>
              <a:rPr dirty="0" sz="3200">
                <a:latin typeface="Times New Roman"/>
                <a:cs typeface="Times New Roman"/>
              </a:rPr>
              <a:t>a </a:t>
            </a:r>
            <a:r>
              <a:rPr dirty="0" sz="3200" spc="-5">
                <a:latin typeface="Times New Roman"/>
                <a:cs typeface="Times New Roman"/>
              </a:rPr>
              <a:t>fancy new </a:t>
            </a:r>
            <a:r>
              <a:rPr dirty="0" sz="3200">
                <a:latin typeface="Times New Roman"/>
                <a:cs typeface="Times New Roman"/>
              </a:rPr>
              <a:t>word </a:t>
            </a:r>
            <a:r>
              <a:rPr dirty="0" sz="3200" spc="-5">
                <a:latin typeface="Times New Roman"/>
                <a:cs typeface="Times New Roman"/>
              </a:rPr>
              <a:t>for  Knowledge Discovery in</a:t>
            </a:r>
            <a:r>
              <a:rPr dirty="0" sz="320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Databases!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>
                <a:latin typeface="Times New Roman"/>
                <a:cs typeface="Times New Roman"/>
              </a:rPr>
              <a:t>KDD </a:t>
            </a:r>
            <a:r>
              <a:rPr dirty="0" sz="3200" spc="-5">
                <a:latin typeface="Times New Roman"/>
                <a:cs typeface="Times New Roman"/>
              </a:rPr>
              <a:t>has focused </a:t>
            </a:r>
            <a:r>
              <a:rPr dirty="0" sz="3200">
                <a:latin typeface="Times New Roman"/>
                <a:cs typeface="Times New Roman"/>
              </a:rPr>
              <a:t>on </a:t>
            </a:r>
            <a:r>
              <a:rPr dirty="0" sz="3200" spc="-15">
                <a:latin typeface="Times New Roman"/>
                <a:cs typeface="Times New Roman"/>
              </a:rPr>
              <a:t>large </a:t>
            </a:r>
            <a:r>
              <a:rPr dirty="0" sz="3200" spc="-5">
                <a:latin typeface="Times New Roman"/>
                <a:cs typeface="Times New Roman"/>
              </a:rPr>
              <a:t>data for decades: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155" y="4655820"/>
            <a:ext cx="6937375" cy="1242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>
                <a:latin typeface="Times New Roman"/>
                <a:cs typeface="Times New Roman"/>
              </a:rPr>
              <a:t>But we </a:t>
            </a:r>
            <a:r>
              <a:rPr dirty="0" sz="3200" spc="-5">
                <a:latin typeface="Times New Roman"/>
                <a:cs typeface="Times New Roman"/>
              </a:rPr>
              <a:t>want to ride the Big Data</a:t>
            </a:r>
            <a:r>
              <a:rPr dirty="0" sz="3200" spc="-25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wave!</a:t>
            </a:r>
            <a:endParaRPr sz="3200">
              <a:latin typeface="Times New Roman"/>
              <a:cs typeface="Times New Roman"/>
            </a:endParaRPr>
          </a:p>
          <a:p>
            <a:pPr lvl="1" marL="927100" indent="-457834">
              <a:lnSpc>
                <a:spcPts val="2840"/>
              </a:lnSpc>
              <a:spcBef>
                <a:spcPts val="60"/>
              </a:spcBef>
              <a:buFont typeface="Wingdings"/>
              <a:buChar char=""/>
              <a:tabLst>
                <a:tab pos="926465" algn="l"/>
                <a:tab pos="927100" algn="l"/>
              </a:tabLst>
            </a:pPr>
            <a:r>
              <a:rPr dirty="0" sz="2400" spc="-5">
                <a:latin typeface="Times New Roman"/>
                <a:cs typeface="Times New Roman"/>
              </a:rPr>
              <a:t>High demand </a:t>
            </a:r>
            <a:r>
              <a:rPr dirty="0" sz="2400">
                <a:latin typeface="Times New Roman"/>
                <a:cs typeface="Times New Roman"/>
              </a:rPr>
              <a:t>on </a:t>
            </a:r>
            <a:r>
              <a:rPr dirty="0" sz="2400" spc="-5">
                <a:latin typeface="Times New Roman"/>
                <a:cs typeface="Times New Roman"/>
              </a:rPr>
              <a:t>data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analysts</a:t>
            </a:r>
            <a:endParaRPr sz="2400">
              <a:latin typeface="Times New Roman"/>
              <a:cs typeface="Times New Roman"/>
            </a:endParaRPr>
          </a:p>
          <a:p>
            <a:pPr lvl="1" marL="927100" indent="-457834">
              <a:lnSpc>
                <a:spcPts val="2840"/>
              </a:lnSpc>
              <a:buFont typeface="Wingdings"/>
              <a:buChar char=""/>
              <a:tabLst>
                <a:tab pos="926465" algn="l"/>
                <a:tab pos="927100" algn="l"/>
              </a:tabLst>
            </a:pPr>
            <a:r>
              <a:rPr dirty="0" sz="2400">
                <a:latin typeface="Times New Roman"/>
                <a:cs typeface="Times New Roman"/>
              </a:rPr>
              <a:t>Use </a:t>
            </a:r>
            <a:r>
              <a:rPr dirty="0" sz="2400" spc="-5">
                <a:latin typeface="Times New Roman"/>
                <a:cs typeface="Times New Roman"/>
              </a:rPr>
              <a:t>Big Data </a:t>
            </a:r>
            <a:r>
              <a:rPr dirty="0" sz="2400">
                <a:latin typeface="Times New Roman"/>
                <a:cs typeface="Times New Roman"/>
              </a:rPr>
              <a:t>for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Storytelling!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5745" y="3281303"/>
            <a:ext cx="6454300" cy="1180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25342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Motivation:</a:t>
            </a:r>
            <a:r>
              <a:rPr dirty="0" spc="-35"/>
              <a:t> </a:t>
            </a:r>
            <a:r>
              <a:rPr dirty="0" spc="-5"/>
              <a:t>Outline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252220"/>
            <a:ext cx="25311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flood of Big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93" y="1903758"/>
            <a:ext cx="8930005" cy="495300"/>
          </a:xfrm>
          <a:prstGeom prst="rect">
            <a:avLst/>
          </a:prstGeom>
          <a:ln w="15874">
            <a:solidFill>
              <a:srgbClr val="498600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584200" indent="-34353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84200" algn="l"/>
                <a:tab pos="584835" algn="l"/>
              </a:tabLst>
            </a:pPr>
            <a:r>
              <a:rPr dirty="0" sz="2000" spc="-5">
                <a:latin typeface="Calibri"/>
                <a:cs typeface="Calibri"/>
              </a:rPr>
              <a:t>Why Databases?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2710179"/>
            <a:ext cx="1421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0156" y="1899457"/>
            <a:ext cx="3973483" cy="3067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8757" y="1926513"/>
            <a:ext cx="3873308" cy="2968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3762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Data is in the center</a:t>
            </a:r>
            <a:r>
              <a:rPr dirty="0" sz="2800" spc="-60"/>
              <a:t> </a:t>
            </a:r>
            <a:r>
              <a:rPr dirty="0" sz="2800" spc="-5"/>
              <a:t>of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208712" y="2618508"/>
            <a:ext cx="1974272" cy="1824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59316" y="2647238"/>
            <a:ext cx="1873250" cy="1727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59316" y="2647238"/>
            <a:ext cx="1873250" cy="1727200"/>
          </a:xfrm>
          <a:custGeom>
            <a:avLst/>
            <a:gdLst/>
            <a:ahLst/>
            <a:cxnLst/>
            <a:rect l="l" t="t" r="r" b="b"/>
            <a:pathLst>
              <a:path w="1873250" h="1727200">
                <a:moveTo>
                  <a:pt x="0" y="863599"/>
                </a:moveTo>
                <a:lnTo>
                  <a:pt x="1298" y="817735"/>
                </a:lnTo>
                <a:lnTo>
                  <a:pt x="5150" y="772493"/>
                </a:lnTo>
                <a:lnTo>
                  <a:pt x="11490" y="727935"/>
                </a:lnTo>
                <a:lnTo>
                  <a:pt x="20254" y="684120"/>
                </a:lnTo>
                <a:lnTo>
                  <a:pt x="31378" y="641107"/>
                </a:lnTo>
                <a:lnTo>
                  <a:pt x="44796" y="598956"/>
                </a:lnTo>
                <a:lnTo>
                  <a:pt x="60444" y="557728"/>
                </a:lnTo>
                <a:lnTo>
                  <a:pt x="78257" y="517481"/>
                </a:lnTo>
                <a:lnTo>
                  <a:pt x="98170" y="478275"/>
                </a:lnTo>
                <a:lnTo>
                  <a:pt x="120119" y="440171"/>
                </a:lnTo>
                <a:lnTo>
                  <a:pt x="144038" y="403227"/>
                </a:lnTo>
                <a:lnTo>
                  <a:pt x="169864" y="367503"/>
                </a:lnTo>
                <a:lnTo>
                  <a:pt x="197531" y="333059"/>
                </a:lnTo>
                <a:lnTo>
                  <a:pt x="226975" y="299955"/>
                </a:lnTo>
                <a:lnTo>
                  <a:pt x="258131" y="268251"/>
                </a:lnTo>
                <a:lnTo>
                  <a:pt x="290934" y="238005"/>
                </a:lnTo>
                <a:lnTo>
                  <a:pt x="325319" y="209279"/>
                </a:lnTo>
                <a:lnTo>
                  <a:pt x="361222" y="182131"/>
                </a:lnTo>
                <a:lnTo>
                  <a:pt x="398578" y="156621"/>
                </a:lnTo>
                <a:lnTo>
                  <a:pt x="437323" y="132808"/>
                </a:lnTo>
                <a:lnTo>
                  <a:pt x="477391" y="110754"/>
                </a:lnTo>
                <a:lnTo>
                  <a:pt x="518718" y="90516"/>
                </a:lnTo>
                <a:lnTo>
                  <a:pt x="561238" y="72155"/>
                </a:lnTo>
                <a:lnTo>
                  <a:pt x="604889" y="55731"/>
                </a:lnTo>
                <a:lnTo>
                  <a:pt x="649603" y="41303"/>
                </a:lnTo>
                <a:lnTo>
                  <a:pt x="695318" y="28931"/>
                </a:lnTo>
                <a:lnTo>
                  <a:pt x="741968" y="18675"/>
                </a:lnTo>
                <a:lnTo>
                  <a:pt x="789488" y="10594"/>
                </a:lnTo>
                <a:lnTo>
                  <a:pt x="837814" y="4748"/>
                </a:lnTo>
                <a:lnTo>
                  <a:pt x="886881" y="1197"/>
                </a:lnTo>
                <a:lnTo>
                  <a:pt x="936624" y="0"/>
                </a:lnTo>
                <a:lnTo>
                  <a:pt x="986368" y="1197"/>
                </a:lnTo>
                <a:lnTo>
                  <a:pt x="1035434" y="4748"/>
                </a:lnTo>
                <a:lnTo>
                  <a:pt x="1083760" y="10594"/>
                </a:lnTo>
                <a:lnTo>
                  <a:pt x="1131281" y="18675"/>
                </a:lnTo>
                <a:lnTo>
                  <a:pt x="1177931" y="28931"/>
                </a:lnTo>
                <a:lnTo>
                  <a:pt x="1223645" y="41303"/>
                </a:lnTo>
                <a:lnTo>
                  <a:pt x="1268360" y="55731"/>
                </a:lnTo>
                <a:lnTo>
                  <a:pt x="1312010" y="72155"/>
                </a:lnTo>
                <a:lnTo>
                  <a:pt x="1354531" y="90516"/>
                </a:lnTo>
                <a:lnTo>
                  <a:pt x="1395858" y="110754"/>
                </a:lnTo>
                <a:lnTo>
                  <a:pt x="1435926" y="132808"/>
                </a:lnTo>
                <a:lnTo>
                  <a:pt x="1474670" y="156621"/>
                </a:lnTo>
                <a:lnTo>
                  <a:pt x="1512026" y="182131"/>
                </a:lnTo>
                <a:lnTo>
                  <a:pt x="1547929" y="209279"/>
                </a:lnTo>
                <a:lnTo>
                  <a:pt x="1582315" y="238005"/>
                </a:lnTo>
                <a:lnTo>
                  <a:pt x="1615118" y="268251"/>
                </a:lnTo>
                <a:lnTo>
                  <a:pt x="1646273" y="299955"/>
                </a:lnTo>
                <a:lnTo>
                  <a:pt x="1675717" y="333059"/>
                </a:lnTo>
                <a:lnTo>
                  <a:pt x="1703384" y="367503"/>
                </a:lnTo>
                <a:lnTo>
                  <a:pt x="1729210" y="403227"/>
                </a:lnTo>
                <a:lnTo>
                  <a:pt x="1753130" y="440171"/>
                </a:lnTo>
                <a:lnTo>
                  <a:pt x="1775079" y="478275"/>
                </a:lnTo>
                <a:lnTo>
                  <a:pt x="1794992" y="517481"/>
                </a:lnTo>
                <a:lnTo>
                  <a:pt x="1812805" y="557728"/>
                </a:lnTo>
                <a:lnTo>
                  <a:pt x="1828452" y="598956"/>
                </a:lnTo>
                <a:lnTo>
                  <a:pt x="1841871" y="641107"/>
                </a:lnTo>
                <a:lnTo>
                  <a:pt x="1852994" y="684120"/>
                </a:lnTo>
                <a:lnTo>
                  <a:pt x="1861759" y="727935"/>
                </a:lnTo>
                <a:lnTo>
                  <a:pt x="1868099" y="772493"/>
                </a:lnTo>
                <a:lnTo>
                  <a:pt x="1871951" y="817735"/>
                </a:lnTo>
                <a:lnTo>
                  <a:pt x="1873249" y="863599"/>
                </a:lnTo>
                <a:lnTo>
                  <a:pt x="1871951" y="909464"/>
                </a:lnTo>
                <a:lnTo>
                  <a:pt x="1868099" y="954706"/>
                </a:lnTo>
                <a:lnTo>
                  <a:pt x="1861759" y="999264"/>
                </a:lnTo>
                <a:lnTo>
                  <a:pt x="1852994" y="1043079"/>
                </a:lnTo>
                <a:lnTo>
                  <a:pt x="1841871" y="1086092"/>
                </a:lnTo>
                <a:lnTo>
                  <a:pt x="1828452" y="1128242"/>
                </a:lnTo>
                <a:lnTo>
                  <a:pt x="1812805" y="1169471"/>
                </a:lnTo>
                <a:lnTo>
                  <a:pt x="1794992" y="1209718"/>
                </a:lnTo>
                <a:lnTo>
                  <a:pt x="1775079" y="1248923"/>
                </a:lnTo>
                <a:lnTo>
                  <a:pt x="1753130" y="1287028"/>
                </a:lnTo>
                <a:lnTo>
                  <a:pt x="1729210" y="1323972"/>
                </a:lnTo>
                <a:lnTo>
                  <a:pt x="1703384" y="1359695"/>
                </a:lnTo>
                <a:lnTo>
                  <a:pt x="1675717" y="1394139"/>
                </a:lnTo>
                <a:lnTo>
                  <a:pt x="1646273" y="1427243"/>
                </a:lnTo>
                <a:lnTo>
                  <a:pt x="1615118" y="1458947"/>
                </a:lnTo>
                <a:lnTo>
                  <a:pt x="1582315" y="1489193"/>
                </a:lnTo>
                <a:lnTo>
                  <a:pt x="1547929" y="1517919"/>
                </a:lnTo>
                <a:lnTo>
                  <a:pt x="1512026" y="1545068"/>
                </a:lnTo>
                <a:lnTo>
                  <a:pt x="1474670" y="1570578"/>
                </a:lnTo>
                <a:lnTo>
                  <a:pt x="1435926" y="1594390"/>
                </a:lnTo>
                <a:lnTo>
                  <a:pt x="1395858" y="1616445"/>
                </a:lnTo>
                <a:lnTo>
                  <a:pt x="1354531" y="1636682"/>
                </a:lnTo>
                <a:lnTo>
                  <a:pt x="1312010" y="1655043"/>
                </a:lnTo>
                <a:lnTo>
                  <a:pt x="1268360" y="1671467"/>
                </a:lnTo>
                <a:lnTo>
                  <a:pt x="1223645" y="1685895"/>
                </a:lnTo>
                <a:lnTo>
                  <a:pt x="1177931" y="1698267"/>
                </a:lnTo>
                <a:lnTo>
                  <a:pt x="1131281" y="1708523"/>
                </a:lnTo>
                <a:lnTo>
                  <a:pt x="1083760" y="1716604"/>
                </a:lnTo>
                <a:lnTo>
                  <a:pt x="1035434" y="1722450"/>
                </a:lnTo>
                <a:lnTo>
                  <a:pt x="986368" y="1726002"/>
                </a:lnTo>
                <a:lnTo>
                  <a:pt x="936624" y="1727199"/>
                </a:lnTo>
                <a:lnTo>
                  <a:pt x="886881" y="1726002"/>
                </a:lnTo>
                <a:lnTo>
                  <a:pt x="837814" y="1722450"/>
                </a:lnTo>
                <a:lnTo>
                  <a:pt x="789488" y="1716604"/>
                </a:lnTo>
                <a:lnTo>
                  <a:pt x="741968" y="1708523"/>
                </a:lnTo>
                <a:lnTo>
                  <a:pt x="695318" y="1698267"/>
                </a:lnTo>
                <a:lnTo>
                  <a:pt x="649603" y="1685895"/>
                </a:lnTo>
                <a:lnTo>
                  <a:pt x="604889" y="1671467"/>
                </a:lnTo>
                <a:lnTo>
                  <a:pt x="561238" y="1655043"/>
                </a:lnTo>
                <a:lnTo>
                  <a:pt x="518718" y="1636682"/>
                </a:lnTo>
                <a:lnTo>
                  <a:pt x="477391" y="1616445"/>
                </a:lnTo>
                <a:lnTo>
                  <a:pt x="437323" y="1594390"/>
                </a:lnTo>
                <a:lnTo>
                  <a:pt x="398578" y="1570578"/>
                </a:lnTo>
                <a:lnTo>
                  <a:pt x="361222" y="1545068"/>
                </a:lnTo>
                <a:lnTo>
                  <a:pt x="325319" y="1517919"/>
                </a:lnTo>
                <a:lnTo>
                  <a:pt x="290934" y="1489193"/>
                </a:lnTo>
                <a:lnTo>
                  <a:pt x="258131" y="1458947"/>
                </a:lnTo>
                <a:lnTo>
                  <a:pt x="226975" y="1427243"/>
                </a:lnTo>
                <a:lnTo>
                  <a:pt x="197531" y="1394139"/>
                </a:lnTo>
                <a:lnTo>
                  <a:pt x="169864" y="1359695"/>
                </a:lnTo>
                <a:lnTo>
                  <a:pt x="144038" y="1323972"/>
                </a:lnTo>
                <a:lnTo>
                  <a:pt x="120119" y="1287028"/>
                </a:lnTo>
                <a:lnTo>
                  <a:pt x="98170" y="1248923"/>
                </a:lnTo>
                <a:lnTo>
                  <a:pt x="78257" y="1209718"/>
                </a:lnTo>
                <a:lnTo>
                  <a:pt x="60444" y="1169471"/>
                </a:lnTo>
                <a:lnTo>
                  <a:pt x="44796" y="1128242"/>
                </a:lnTo>
                <a:lnTo>
                  <a:pt x="31378" y="1086092"/>
                </a:lnTo>
                <a:lnTo>
                  <a:pt x="20254" y="1043079"/>
                </a:lnTo>
                <a:lnTo>
                  <a:pt x="11490" y="999264"/>
                </a:lnTo>
                <a:lnTo>
                  <a:pt x="5150" y="954706"/>
                </a:lnTo>
                <a:lnTo>
                  <a:pt x="1298" y="909464"/>
                </a:lnTo>
                <a:lnTo>
                  <a:pt x="0" y="863599"/>
                </a:lnTo>
                <a:close/>
              </a:path>
            </a:pathLst>
          </a:custGeom>
          <a:ln w="9524">
            <a:solidFill>
              <a:srgbClr val="3D49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38757" y="1926513"/>
            <a:ext cx="3873500" cy="2968625"/>
          </a:xfrm>
          <a:prstGeom prst="rect">
            <a:avLst/>
          </a:prstGeom>
          <a:ln w="9524">
            <a:solidFill>
              <a:srgbClr val="00D2A9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algn="r" marR="1569085">
              <a:lnSpc>
                <a:spcPct val="100000"/>
              </a:lnSpc>
              <a:spcBef>
                <a:spcPts val="359"/>
              </a:spcBef>
            </a:pPr>
            <a:r>
              <a:rPr dirty="0" sz="3200">
                <a:latin typeface="Times New Roman"/>
                <a:cs typeface="Times New Roman"/>
              </a:rPr>
              <a:t>App</a:t>
            </a:r>
            <a:r>
              <a:rPr dirty="0" sz="3200" spc="-5">
                <a:latin typeface="Times New Roman"/>
                <a:cs typeface="Times New Roman"/>
              </a:rPr>
              <a:t>licati</a:t>
            </a:r>
            <a:r>
              <a:rPr dirty="0" sz="3200">
                <a:latin typeface="Times New Roman"/>
                <a:cs typeface="Times New Roman"/>
              </a:rPr>
              <a:t>ons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algn="r" marR="1654810">
              <a:lnSpc>
                <a:spcPct val="100000"/>
              </a:lnSpc>
              <a:spcBef>
                <a:spcPts val="2335"/>
              </a:spcBef>
            </a:pPr>
            <a:r>
              <a:rPr dirty="0" sz="3200" spc="-5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0156" y="1899457"/>
            <a:ext cx="3973483" cy="3067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38757" y="1926513"/>
            <a:ext cx="3873308" cy="2968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3762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Data is in the center</a:t>
            </a:r>
            <a:r>
              <a:rPr dirty="0" sz="2800" spc="-60"/>
              <a:t> </a:t>
            </a:r>
            <a:r>
              <a:rPr dirty="0" sz="2800" spc="-5"/>
              <a:t>of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3208712" y="2618508"/>
            <a:ext cx="1974272" cy="1824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59316" y="2647238"/>
            <a:ext cx="1873250" cy="1727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59316" y="2647238"/>
            <a:ext cx="1873250" cy="1727200"/>
          </a:xfrm>
          <a:custGeom>
            <a:avLst/>
            <a:gdLst/>
            <a:ahLst/>
            <a:cxnLst/>
            <a:rect l="l" t="t" r="r" b="b"/>
            <a:pathLst>
              <a:path w="1873250" h="1727200">
                <a:moveTo>
                  <a:pt x="0" y="863599"/>
                </a:moveTo>
                <a:lnTo>
                  <a:pt x="1298" y="817735"/>
                </a:lnTo>
                <a:lnTo>
                  <a:pt x="5150" y="772493"/>
                </a:lnTo>
                <a:lnTo>
                  <a:pt x="11490" y="727935"/>
                </a:lnTo>
                <a:lnTo>
                  <a:pt x="20254" y="684120"/>
                </a:lnTo>
                <a:lnTo>
                  <a:pt x="31378" y="641107"/>
                </a:lnTo>
                <a:lnTo>
                  <a:pt x="44796" y="598956"/>
                </a:lnTo>
                <a:lnTo>
                  <a:pt x="60444" y="557728"/>
                </a:lnTo>
                <a:lnTo>
                  <a:pt x="78257" y="517481"/>
                </a:lnTo>
                <a:lnTo>
                  <a:pt x="98170" y="478275"/>
                </a:lnTo>
                <a:lnTo>
                  <a:pt x="120119" y="440171"/>
                </a:lnTo>
                <a:lnTo>
                  <a:pt x="144038" y="403227"/>
                </a:lnTo>
                <a:lnTo>
                  <a:pt x="169864" y="367503"/>
                </a:lnTo>
                <a:lnTo>
                  <a:pt x="197531" y="333059"/>
                </a:lnTo>
                <a:lnTo>
                  <a:pt x="226975" y="299955"/>
                </a:lnTo>
                <a:lnTo>
                  <a:pt x="258131" y="268251"/>
                </a:lnTo>
                <a:lnTo>
                  <a:pt x="290934" y="238005"/>
                </a:lnTo>
                <a:lnTo>
                  <a:pt x="325319" y="209279"/>
                </a:lnTo>
                <a:lnTo>
                  <a:pt x="361222" y="182131"/>
                </a:lnTo>
                <a:lnTo>
                  <a:pt x="398578" y="156621"/>
                </a:lnTo>
                <a:lnTo>
                  <a:pt x="437323" y="132808"/>
                </a:lnTo>
                <a:lnTo>
                  <a:pt x="477391" y="110754"/>
                </a:lnTo>
                <a:lnTo>
                  <a:pt x="518718" y="90516"/>
                </a:lnTo>
                <a:lnTo>
                  <a:pt x="561238" y="72155"/>
                </a:lnTo>
                <a:lnTo>
                  <a:pt x="604889" y="55731"/>
                </a:lnTo>
                <a:lnTo>
                  <a:pt x="649603" y="41303"/>
                </a:lnTo>
                <a:lnTo>
                  <a:pt x="695318" y="28931"/>
                </a:lnTo>
                <a:lnTo>
                  <a:pt x="741968" y="18675"/>
                </a:lnTo>
                <a:lnTo>
                  <a:pt x="789488" y="10594"/>
                </a:lnTo>
                <a:lnTo>
                  <a:pt x="837814" y="4748"/>
                </a:lnTo>
                <a:lnTo>
                  <a:pt x="886881" y="1197"/>
                </a:lnTo>
                <a:lnTo>
                  <a:pt x="936624" y="0"/>
                </a:lnTo>
                <a:lnTo>
                  <a:pt x="986368" y="1197"/>
                </a:lnTo>
                <a:lnTo>
                  <a:pt x="1035434" y="4748"/>
                </a:lnTo>
                <a:lnTo>
                  <a:pt x="1083760" y="10594"/>
                </a:lnTo>
                <a:lnTo>
                  <a:pt x="1131281" y="18675"/>
                </a:lnTo>
                <a:lnTo>
                  <a:pt x="1177931" y="28931"/>
                </a:lnTo>
                <a:lnTo>
                  <a:pt x="1223645" y="41303"/>
                </a:lnTo>
                <a:lnTo>
                  <a:pt x="1268360" y="55731"/>
                </a:lnTo>
                <a:lnTo>
                  <a:pt x="1312010" y="72155"/>
                </a:lnTo>
                <a:lnTo>
                  <a:pt x="1354531" y="90516"/>
                </a:lnTo>
                <a:lnTo>
                  <a:pt x="1395858" y="110754"/>
                </a:lnTo>
                <a:lnTo>
                  <a:pt x="1435926" y="132808"/>
                </a:lnTo>
                <a:lnTo>
                  <a:pt x="1474670" y="156621"/>
                </a:lnTo>
                <a:lnTo>
                  <a:pt x="1512026" y="182131"/>
                </a:lnTo>
                <a:lnTo>
                  <a:pt x="1547929" y="209279"/>
                </a:lnTo>
                <a:lnTo>
                  <a:pt x="1582315" y="238005"/>
                </a:lnTo>
                <a:lnTo>
                  <a:pt x="1615118" y="268251"/>
                </a:lnTo>
                <a:lnTo>
                  <a:pt x="1646273" y="299955"/>
                </a:lnTo>
                <a:lnTo>
                  <a:pt x="1675717" y="333059"/>
                </a:lnTo>
                <a:lnTo>
                  <a:pt x="1703384" y="367503"/>
                </a:lnTo>
                <a:lnTo>
                  <a:pt x="1729210" y="403227"/>
                </a:lnTo>
                <a:lnTo>
                  <a:pt x="1753130" y="440171"/>
                </a:lnTo>
                <a:lnTo>
                  <a:pt x="1775079" y="478275"/>
                </a:lnTo>
                <a:lnTo>
                  <a:pt x="1794992" y="517481"/>
                </a:lnTo>
                <a:lnTo>
                  <a:pt x="1812805" y="557728"/>
                </a:lnTo>
                <a:lnTo>
                  <a:pt x="1828452" y="598956"/>
                </a:lnTo>
                <a:lnTo>
                  <a:pt x="1841871" y="641107"/>
                </a:lnTo>
                <a:lnTo>
                  <a:pt x="1852994" y="684120"/>
                </a:lnTo>
                <a:lnTo>
                  <a:pt x="1861759" y="727935"/>
                </a:lnTo>
                <a:lnTo>
                  <a:pt x="1868099" y="772493"/>
                </a:lnTo>
                <a:lnTo>
                  <a:pt x="1871951" y="817735"/>
                </a:lnTo>
                <a:lnTo>
                  <a:pt x="1873249" y="863599"/>
                </a:lnTo>
                <a:lnTo>
                  <a:pt x="1871951" y="909464"/>
                </a:lnTo>
                <a:lnTo>
                  <a:pt x="1868099" y="954706"/>
                </a:lnTo>
                <a:lnTo>
                  <a:pt x="1861759" y="999264"/>
                </a:lnTo>
                <a:lnTo>
                  <a:pt x="1852994" y="1043079"/>
                </a:lnTo>
                <a:lnTo>
                  <a:pt x="1841871" y="1086092"/>
                </a:lnTo>
                <a:lnTo>
                  <a:pt x="1828452" y="1128242"/>
                </a:lnTo>
                <a:lnTo>
                  <a:pt x="1812805" y="1169471"/>
                </a:lnTo>
                <a:lnTo>
                  <a:pt x="1794992" y="1209718"/>
                </a:lnTo>
                <a:lnTo>
                  <a:pt x="1775079" y="1248923"/>
                </a:lnTo>
                <a:lnTo>
                  <a:pt x="1753130" y="1287028"/>
                </a:lnTo>
                <a:lnTo>
                  <a:pt x="1729210" y="1323972"/>
                </a:lnTo>
                <a:lnTo>
                  <a:pt x="1703384" y="1359695"/>
                </a:lnTo>
                <a:lnTo>
                  <a:pt x="1675717" y="1394139"/>
                </a:lnTo>
                <a:lnTo>
                  <a:pt x="1646273" y="1427243"/>
                </a:lnTo>
                <a:lnTo>
                  <a:pt x="1615118" y="1458947"/>
                </a:lnTo>
                <a:lnTo>
                  <a:pt x="1582315" y="1489193"/>
                </a:lnTo>
                <a:lnTo>
                  <a:pt x="1547929" y="1517919"/>
                </a:lnTo>
                <a:lnTo>
                  <a:pt x="1512026" y="1545068"/>
                </a:lnTo>
                <a:lnTo>
                  <a:pt x="1474670" y="1570578"/>
                </a:lnTo>
                <a:lnTo>
                  <a:pt x="1435926" y="1594390"/>
                </a:lnTo>
                <a:lnTo>
                  <a:pt x="1395858" y="1616445"/>
                </a:lnTo>
                <a:lnTo>
                  <a:pt x="1354531" y="1636682"/>
                </a:lnTo>
                <a:lnTo>
                  <a:pt x="1312010" y="1655043"/>
                </a:lnTo>
                <a:lnTo>
                  <a:pt x="1268360" y="1671467"/>
                </a:lnTo>
                <a:lnTo>
                  <a:pt x="1223645" y="1685895"/>
                </a:lnTo>
                <a:lnTo>
                  <a:pt x="1177931" y="1698267"/>
                </a:lnTo>
                <a:lnTo>
                  <a:pt x="1131281" y="1708523"/>
                </a:lnTo>
                <a:lnTo>
                  <a:pt x="1083760" y="1716604"/>
                </a:lnTo>
                <a:lnTo>
                  <a:pt x="1035434" y="1722450"/>
                </a:lnTo>
                <a:lnTo>
                  <a:pt x="986368" y="1726002"/>
                </a:lnTo>
                <a:lnTo>
                  <a:pt x="936624" y="1727199"/>
                </a:lnTo>
                <a:lnTo>
                  <a:pt x="886881" y="1726002"/>
                </a:lnTo>
                <a:lnTo>
                  <a:pt x="837814" y="1722450"/>
                </a:lnTo>
                <a:lnTo>
                  <a:pt x="789488" y="1716604"/>
                </a:lnTo>
                <a:lnTo>
                  <a:pt x="741968" y="1708523"/>
                </a:lnTo>
                <a:lnTo>
                  <a:pt x="695318" y="1698267"/>
                </a:lnTo>
                <a:lnTo>
                  <a:pt x="649603" y="1685895"/>
                </a:lnTo>
                <a:lnTo>
                  <a:pt x="604889" y="1671467"/>
                </a:lnTo>
                <a:lnTo>
                  <a:pt x="561238" y="1655043"/>
                </a:lnTo>
                <a:lnTo>
                  <a:pt x="518718" y="1636682"/>
                </a:lnTo>
                <a:lnTo>
                  <a:pt x="477391" y="1616445"/>
                </a:lnTo>
                <a:lnTo>
                  <a:pt x="437323" y="1594390"/>
                </a:lnTo>
                <a:lnTo>
                  <a:pt x="398578" y="1570578"/>
                </a:lnTo>
                <a:lnTo>
                  <a:pt x="361222" y="1545068"/>
                </a:lnTo>
                <a:lnTo>
                  <a:pt x="325319" y="1517919"/>
                </a:lnTo>
                <a:lnTo>
                  <a:pt x="290934" y="1489193"/>
                </a:lnTo>
                <a:lnTo>
                  <a:pt x="258131" y="1458947"/>
                </a:lnTo>
                <a:lnTo>
                  <a:pt x="226975" y="1427243"/>
                </a:lnTo>
                <a:lnTo>
                  <a:pt x="197531" y="1394139"/>
                </a:lnTo>
                <a:lnTo>
                  <a:pt x="169864" y="1359695"/>
                </a:lnTo>
                <a:lnTo>
                  <a:pt x="144038" y="1323972"/>
                </a:lnTo>
                <a:lnTo>
                  <a:pt x="120119" y="1287028"/>
                </a:lnTo>
                <a:lnTo>
                  <a:pt x="98170" y="1248923"/>
                </a:lnTo>
                <a:lnTo>
                  <a:pt x="78257" y="1209718"/>
                </a:lnTo>
                <a:lnTo>
                  <a:pt x="60444" y="1169471"/>
                </a:lnTo>
                <a:lnTo>
                  <a:pt x="44796" y="1128242"/>
                </a:lnTo>
                <a:lnTo>
                  <a:pt x="31378" y="1086092"/>
                </a:lnTo>
                <a:lnTo>
                  <a:pt x="20254" y="1043079"/>
                </a:lnTo>
                <a:lnTo>
                  <a:pt x="11490" y="999264"/>
                </a:lnTo>
                <a:lnTo>
                  <a:pt x="5150" y="954706"/>
                </a:lnTo>
                <a:lnTo>
                  <a:pt x="1298" y="909464"/>
                </a:lnTo>
                <a:lnTo>
                  <a:pt x="0" y="863599"/>
                </a:lnTo>
                <a:close/>
              </a:path>
            </a:pathLst>
          </a:custGeom>
          <a:ln w="9524">
            <a:solidFill>
              <a:srgbClr val="3D49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38757" y="1926513"/>
            <a:ext cx="3873500" cy="2968625"/>
          </a:xfrm>
          <a:prstGeom prst="rect">
            <a:avLst/>
          </a:prstGeom>
          <a:ln w="9524">
            <a:solidFill>
              <a:srgbClr val="00D2A9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algn="r" marR="1569085">
              <a:lnSpc>
                <a:spcPct val="100000"/>
              </a:lnSpc>
              <a:spcBef>
                <a:spcPts val="359"/>
              </a:spcBef>
            </a:pPr>
            <a:r>
              <a:rPr dirty="0" sz="3200">
                <a:latin typeface="Times New Roman"/>
                <a:cs typeface="Times New Roman"/>
              </a:rPr>
              <a:t>App</a:t>
            </a:r>
            <a:r>
              <a:rPr dirty="0" sz="3200" spc="-5">
                <a:latin typeface="Times New Roman"/>
                <a:cs typeface="Times New Roman"/>
              </a:rPr>
              <a:t>licati</a:t>
            </a:r>
            <a:r>
              <a:rPr dirty="0" sz="3200">
                <a:latin typeface="Times New Roman"/>
                <a:cs typeface="Times New Roman"/>
              </a:rPr>
              <a:t>ons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algn="r" marR="1654810">
              <a:lnSpc>
                <a:spcPct val="100000"/>
              </a:lnSpc>
              <a:spcBef>
                <a:spcPts val="2335"/>
              </a:spcBef>
            </a:pPr>
            <a:r>
              <a:rPr dirty="0" sz="3200" spc="-5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973" y="1396101"/>
            <a:ext cx="15855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Commerce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373" y="2787666"/>
            <a:ext cx="9734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Times New Roman"/>
                <a:cs typeface="Times New Roman"/>
              </a:rPr>
              <a:t>H</a:t>
            </a:r>
            <a:r>
              <a:rPr dirty="0" sz="2800" spc="-5">
                <a:latin typeface="Times New Roman"/>
                <a:cs typeface="Times New Roman"/>
              </a:rPr>
              <a:t>ealt</a:t>
            </a:r>
            <a:r>
              <a:rPr dirty="0" sz="2800">
                <a:latin typeface="Times New Roman"/>
                <a:cs typeface="Times New Roman"/>
              </a:rPr>
              <a:t>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977" y="4445046"/>
            <a:ext cx="12109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Security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8992" y="1393605"/>
            <a:ext cx="10928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Politics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2900" y="2772177"/>
            <a:ext cx="93471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Times New Roman"/>
                <a:cs typeface="Times New Roman"/>
              </a:rPr>
              <a:t>Spor</a:t>
            </a:r>
            <a:r>
              <a:rPr dirty="0" sz="2800" spc="-5">
                <a:latin typeface="Times New Roman"/>
                <a:cs typeface="Times New Roman"/>
              </a:rPr>
              <a:t>t</a:t>
            </a:r>
            <a:r>
              <a:rPr dirty="0" sz="280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4526" y="4287658"/>
            <a:ext cx="24555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imes New Roman"/>
                <a:cs typeface="Times New Roman"/>
              </a:rPr>
              <a:t>Communications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19221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60"/>
              <a:t> </a:t>
            </a:r>
            <a:r>
              <a:rPr dirty="0" spc="-5"/>
              <a:t>collection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7162800" y="1985963"/>
            <a:ext cx="1619248" cy="1081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768" y="2480581"/>
            <a:ext cx="638400" cy="744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72025" y="1639888"/>
            <a:ext cx="1619248" cy="1079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8400" y="3219451"/>
            <a:ext cx="1700212" cy="2133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95475" y="3298645"/>
            <a:ext cx="1750695" cy="398145"/>
          </a:xfrm>
          <a:custGeom>
            <a:avLst/>
            <a:gdLst/>
            <a:ahLst/>
            <a:cxnLst/>
            <a:rect l="l" t="t" r="r" b="b"/>
            <a:pathLst>
              <a:path w="1750695" h="398145">
                <a:moveTo>
                  <a:pt x="0" y="0"/>
                </a:moveTo>
                <a:lnTo>
                  <a:pt x="1750372" y="397953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58873" y="3623978"/>
            <a:ext cx="124460" cy="111760"/>
          </a:xfrm>
          <a:custGeom>
            <a:avLst/>
            <a:gdLst/>
            <a:ahLst/>
            <a:cxnLst/>
            <a:rect l="l" t="t" r="r" b="b"/>
            <a:pathLst>
              <a:path w="124460" h="111760">
                <a:moveTo>
                  <a:pt x="25340" y="0"/>
                </a:moveTo>
                <a:lnTo>
                  <a:pt x="0" y="111455"/>
                </a:lnTo>
                <a:lnTo>
                  <a:pt x="124125" y="81067"/>
                </a:lnTo>
                <a:lnTo>
                  <a:pt x="2534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49644" y="3000375"/>
            <a:ext cx="1779905" cy="572770"/>
          </a:xfrm>
          <a:custGeom>
            <a:avLst/>
            <a:gdLst/>
            <a:ahLst/>
            <a:cxnLst/>
            <a:rect l="l" t="t" r="r" b="b"/>
            <a:pathLst>
              <a:path w="1779904" h="572770">
                <a:moveTo>
                  <a:pt x="1779829" y="0"/>
                </a:moveTo>
                <a:lnTo>
                  <a:pt x="0" y="572532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13375" y="3495169"/>
            <a:ext cx="126364" cy="109220"/>
          </a:xfrm>
          <a:custGeom>
            <a:avLst/>
            <a:gdLst/>
            <a:ahLst/>
            <a:cxnLst/>
            <a:rect l="l" t="t" r="r" b="b"/>
            <a:pathLst>
              <a:path w="126364" h="109220">
                <a:moveTo>
                  <a:pt x="91307" y="0"/>
                </a:moveTo>
                <a:lnTo>
                  <a:pt x="0" y="89405"/>
                </a:lnTo>
                <a:lnTo>
                  <a:pt x="126309" y="108808"/>
                </a:lnTo>
                <a:lnTo>
                  <a:pt x="9130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16287" y="2632075"/>
            <a:ext cx="588010" cy="606425"/>
          </a:xfrm>
          <a:custGeom>
            <a:avLst/>
            <a:gdLst/>
            <a:ahLst/>
            <a:cxnLst/>
            <a:rect l="l" t="t" r="r" b="b"/>
            <a:pathLst>
              <a:path w="588010" h="606425">
                <a:moveTo>
                  <a:pt x="0" y="0"/>
                </a:moveTo>
                <a:lnTo>
                  <a:pt x="587836" y="606063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48" y="3143651"/>
            <a:ext cx="120650" cy="121920"/>
          </a:xfrm>
          <a:custGeom>
            <a:avLst/>
            <a:gdLst/>
            <a:ahLst/>
            <a:cxnLst/>
            <a:rect l="l" t="t" r="r" b="b"/>
            <a:pathLst>
              <a:path w="120650" h="121920">
                <a:moveTo>
                  <a:pt x="82045" y="0"/>
                </a:moveTo>
                <a:lnTo>
                  <a:pt x="0" y="79579"/>
                </a:lnTo>
                <a:lnTo>
                  <a:pt x="120601" y="121836"/>
                </a:lnTo>
                <a:lnTo>
                  <a:pt x="8204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28263" y="2744788"/>
            <a:ext cx="221615" cy="593090"/>
          </a:xfrm>
          <a:custGeom>
            <a:avLst/>
            <a:gdLst/>
            <a:ahLst/>
            <a:cxnLst/>
            <a:rect l="l" t="t" r="r" b="b"/>
            <a:pathLst>
              <a:path w="221614" h="593089">
                <a:moveTo>
                  <a:pt x="221611" y="0"/>
                </a:moveTo>
                <a:lnTo>
                  <a:pt x="0" y="592961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01405" y="3246365"/>
            <a:ext cx="107314" cy="127635"/>
          </a:xfrm>
          <a:custGeom>
            <a:avLst/>
            <a:gdLst/>
            <a:ahLst/>
            <a:cxnLst/>
            <a:rect l="l" t="t" r="r" b="b"/>
            <a:pathLst>
              <a:path w="107314" h="127635">
                <a:moveTo>
                  <a:pt x="0" y="0"/>
                </a:moveTo>
                <a:lnTo>
                  <a:pt x="13519" y="127073"/>
                </a:lnTo>
                <a:lnTo>
                  <a:pt x="107067" y="4001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305038" y="1503045"/>
            <a:ext cx="1050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Astronomy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7014" y="1206183"/>
            <a:ext cx="57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B</a:t>
            </a:r>
            <a:r>
              <a:rPr dirty="0" sz="1800">
                <a:solidFill>
                  <a:srgbClr val="000066"/>
                </a:solidFill>
                <a:latin typeface="Calibri"/>
                <a:cs typeface="Calibri"/>
              </a:rPr>
              <a:t>anks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4890" y="1296670"/>
            <a:ext cx="1225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Cash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register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5800" y="1644650"/>
            <a:ext cx="1181099" cy="895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03362" y="2544763"/>
            <a:ext cx="2077720" cy="833755"/>
          </a:xfrm>
          <a:custGeom>
            <a:avLst/>
            <a:gdLst/>
            <a:ahLst/>
            <a:cxnLst/>
            <a:rect l="l" t="t" r="r" b="b"/>
            <a:pathLst>
              <a:path w="2077720" h="833754">
                <a:moveTo>
                  <a:pt x="0" y="0"/>
                </a:moveTo>
                <a:lnTo>
                  <a:pt x="2077601" y="833538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88964" y="3296888"/>
            <a:ext cx="127635" cy="106680"/>
          </a:xfrm>
          <a:custGeom>
            <a:avLst/>
            <a:gdLst/>
            <a:ahLst/>
            <a:cxnLst/>
            <a:rect l="l" t="t" r="r" b="b"/>
            <a:pathLst>
              <a:path w="127635" h="106679">
                <a:moveTo>
                  <a:pt x="42560" y="0"/>
                </a:moveTo>
                <a:lnTo>
                  <a:pt x="0" y="106080"/>
                </a:lnTo>
                <a:lnTo>
                  <a:pt x="127360" y="95600"/>
                </a:lnTo>
                <a:lnTo>
                  <a:pt x="4256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62337" y="4052485"/>
            <a:ext cx="1725930" cy="199390"/>
          </a:xfrm>
          <a:custGeom>
            <a:avLst/>
            <a:gdLst/>
            <a:ahLst/>
            <a:cxnLst/>
            <a:rect l="l" t="t" r="r" b="b"/>
            <a:pathLst>
              <a:path w="1725929" h="199389">
                <a:moveTo>
                  <a:pt x="1725861" y="198839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24487" y="4004433"/>
            <a:ext cx="120650" cy="113664"/>
          </a:xfrm>
          <a:custGeom>
            <a:avLst/>
            <a:gdLst/>
            <a:ahLst/>
            <a:cxnLst/>
            <a:rect l="l" t="t" r="r" b="b"/>
            <a:pathLst>
              <a:path w="120650" h="113664">
                <a:moveTo>
                  <a:pt x="120089" y="0"/>
                </a:moveTo>
                <a:lnTo>
                  <a:pt x="0" y="43691"/>
                </a:lnTo>
                <a:lnTo>
                  <a:pt x="107007" y="113548"/>
                </a:lnTo>
                <a:lnTo>
                  <a:pt x="12008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85115" y="5008245"/>
            <a:ext cx="7912734" cy="1298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298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66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5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Huge amounts of </a:t>
            </a:r>
            <a:r>
              <a:rPr dirty="0" sz="1800">
                <a:latin typeface="Calibri"/>
                <a:cs typeface="Calibri"/>
              </a:rPr>
              <a:t>data </a:t>
            </a:r>
            <a:r>
              <a:rPr dirty="0" sz="1800" spc="-5">
                <a:latin typeface="Calibri"/>
                <a:cs typeface="Calibri"/>
              </a:rPr>
              <a:t>are collected nowadays from different application</a:t>
            </a:r>
            <a:r>
              <a:rPr dirty="0" sz="1800" spc="17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domains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latin typeface="Calibri"/>
                <a:cs typeface="Calibri"/>
              </a:rPr>
              <a:t>Is </a:t>
            </a:r>
            <a:r>
              <a:rPr dirty="0" sz="1800" spc="-5">
                <a:latin typeface="Calibri"/>
                <a:cs typeface="Calibri"/>
              </a:rPr>
              <a:t>not </a:t>
            </a:r>
            <a:r>
              <a:rPr dirty="0" sz="1800">
                <a:latin typeface="Calibri"/>
                <a:cs typeface="Calibri"/>
              </a:rPr>
              <a:t>feasible to </a:t>
            </a:r>
            <a:r>
              <a:rPr dirty="0" sz="1800" spc="-5">
                <a:latin typeface="Calibri"/>
                <a:cs typeface="Calibri"/>
              </a:rPr>
              <a:t>analyze </a:t>
            </a:r>
            <a:r>
              <a:rPr dirty="0" sz="1800">
                <a:latin typeface="Calibri"/>
                <a:cs typeface="Calibri"/>
              </a:rPr>
              <a:t>all these data </a:t>
            </a:r>
            <a:r>
              <a:rPr dirty="0" sz="1800" spc="-5">
                <a:latin typeface="Calibri"/>
                <a:cs typeface="Calibri"/>
              </a:rPr>
              <a:t>manually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964" y="1250633"/>
            <a:ext cx="1450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Digital</a:t>
            </a:r>
            <a:r>
              <a:rPr dirty="0" sz="1800" spc="-35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cameras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57954" y="3817073"/>
            <a:ext cx="595200" cy="4251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13265" y="3716713"/>
            <a:ext cx="1012415" cy="742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20756" y="4409242"/>
            <a:ext cx="619860" cy="5974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07658" y="4039403"/>
            <a:ext cx="418810" cy="4169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34814" y="4452776"/>
            <a:ext cx="547830" cy="5478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59142" y="1888759"/>
            <a:ext cx="1325873" cy="710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83783" y="2759982"/>
            <a:ext cx="824592" cy="8245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9996" y="4233605"/>
            <a:ext cx="1663994" cy="13331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61959" y="3561351"/>
            <a:ext cx="2581275" cy="1458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Telecommunication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Calibri"/>
              <a:cs typeface="Calibri"/>
            </a:endParaRPr>
          </a:p>
          <a:p>
            <a:pPr algn="r" marL="1836420" marR="5080">
              <a:lnSpc>
                <a:spcPts val="2100"/>
              </a:lnSpc>
            </a:pPr>
            <a:r>
              <a:rPr dirty="0" sz="180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emo</a:t>
            </a:r>
            <a:r>
              <a:rPr dirty="0" sz="1800">
                <a:solidFill>
                  <a:srgbClr val="000066"/>
                </a:solidFill>
                <a:latin typeface="Calibri"/>
                <a:cs typeface="Calibri"/>
              </a:rPr>
              <a:t>te  S</a:t>
            </a:r>
            <a:r>
              <a:rPr dirty="0" sz="1800" spc="-5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000066"/>
                </a:solidFill>
                <a:latin typeface="Calibri"/>
                <a:cs typeface="Calibri"/>
              </a:rPr>
              <a:t>nsing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45804" y="4201807"/>
            <a:ext cx="1470660" cy="49530"/>
          </a:xfrm>
          <a:custGeom>
            <a:avLst/>
            <a:gdLst/>
            <a:ahLst/>
            <a:cxnLst/>
            <a:rect l="l" t="t" r="r" b="b"/>
            <a:pathLst>
              <a:path w="1470660" h="49529">
                <a:moveTo>
                  <a:pt x="0" y="49517"/>
                </a:moveTo>
                <a:lnTo>
                  <a:pt x="1470046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37770" y="4147256"/>
            <a:ext cx="116205" cy="114300"/>
          </a:xfrm>
          <a:custGeom>
            <a:avLst/>
            <a:gdLst/>
            <a:ahLst/>
            <a:cxnLst/>
            <a:rect l="l" t="t" r="r" b="b"/>
            <a:pathLst>
              <a:path w="116204" h="114300">
                <a:moveTo>
                  <a:pt x="0" y="0"/>
                </a:moveTo>
                <a:lnTo>
                  <a:pt x="3848" y="114233"/>
                </a:lnTo>
                <a:lnTo>
                  <a:pt x="116159" y="53268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8798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How to manage the</a:t>
            </a:r>
            <a:r>
              <a:rPr dirty="0" sz="2800" spc="-100"/>
              <a:t> </a:t>
            </a:r>
            <a:r>
              <a:rPr dirty="0" sz="2800"/>
              <a:t>Data?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252220"/>
            <a:ext cx="380555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3200" spc="-5" b="1">
                <a:solidFill>
                  <a:srgbClr val="404040"/>
                </a:solidFill>
                <a:latin typeface="Calibri"/>
                <a:cs typeface="Calibri"/>
              </a:rPr>
              <a:t>What is </a:t>
            </a:r>
            <a:r>
              <a:rPr dirty="0" sz="3200" b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3200" spc="-7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04040"/>
                </a:solidFill>
                <a:latin typeface="Calibri"/>
                <a:cs typeface="Calibri"/>
              </a:rPr>
              <a:t>Database?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0386" y="4677845"/>
            <a:ext cx="1634682" cy="1563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24566" y="6501941"/>
            <a:ext cx="271780" cy="25907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24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8798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How to manage the</a:t>
            </a:r>
            <a:r>
              <a:rPr dirty="0" sz="2800" spc="-100"/>
              <a:t> </a:t>
            </a:r>
            <a:r>
              <a:rPr dirty="0" sz="2800"/>
              <a:t>Data?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161457"/>
            <a:ext cx="7829550" cy="461962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3200" spc="-5" b="1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endParaRPr sz="32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Data collection, typically stored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secondary</a:t>
            </a:r>
            <a:r>
              <a:rPr dirty="0" sz="2400" spc="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  <a:p>
            <a:pPr lvl="1" marL="748665" marR="5080" indent="-279400">
              <a:lnSpc>
                <a:spcPct val="101499"/>
              </a:lnSpc>
              <a:spcBef>
                <a:spcPts val="47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Usually,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it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contains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sample of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all data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we could possibly  collect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in the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real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world.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3200" spc="-5" b="1">
                <a:solidFill>
                  <a:srgbClr val="404040"/>
                </a:solidFill>
                <a:latin typeface="Calibri"/>
                <a:cs typeface="Calibri"/>
              </a:rPr>
              <a:t>DBMS</a:t>
            </a:r>
            <a:endParaRPr sz="3200">
              <a:latin typeface="Calibri"/>
              <a:cs typeface="Calibri"/>
            </a:endParaRPr>
          </a:p>
          <a:p>
            <a:pPr lvl="1" marL="748665" marR="50800" indent="-279400">
              <a:lnSpc>
                <a:spcPct val="99400"/>
              </a:lnSpc>
              <a:spcBef>
                <a:spcPts val="58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Database Management System: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software package (i.e.,  collection of programs)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designed to </a:t>
            </a:r>
            <a:r>
              <a:rPr dirty="0" sz="2400" spc="-5" i="1">
                <a:solidFill>
                  <a:srgbClr val="404040"/>
                </a:solidFill>
                <a:latin typeface="Calibri"/>
                <a:cs typeface="Calibri"/>
              </a:rPr>
              <a:t>define, manipulate,  </a:t>
            </a:r>
            <a:r>
              <a:rPr dirty="0" sz="2400" spc="-5" i="1">
                <a:solidFill>
                  <a:srgbClr val="404040"/>
                </a:solidFill>
                <a:latin typeface="Calibri"/>
                <a:cs typeface="Calibri"/>
              </a:rPr>
              <a:t>retrieve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dirty="0" sz="2400" i="1">
                <a:solidFill>
                  <a:srgbClr val="404040"/>
                </a:solidFill>
                <a:latin typeface="Calibri"/>
                <a:cs typeface="Calibri"/>
              </a:rPr>
              <a:t>manage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data in a</a:t>
            </a:r>
            <a:r>
              <a:rPr dirty="0" sz="24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database.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3200" spc="-5" b="1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r>
              <a:rPr dirty="0" sz="32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404040"/>
                </a:solidFill>
                <a:latin typeface="Calibri"/>
                <a:cs typeface="Calibri"/>
              </a:rPr>
              <a:t>System</a:t>
            </a:r>
            <a:endParaRPr sz="32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7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DBMS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+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 Database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6510020"/>
            <a:ext cx="33356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04040"/>
                </a:solidFill>
                <a:latin typeface="Lucida Sans"/>
                <a:cs typeface="Lucida Sans"/>
              </a:rPr>
              <a:t>Scientific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Data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b="1">
                <a:solidFill>
                  <a:srgbClr val="404040"/>
                </a:solidFill>
                <a:latin typeface="Lucida Sans"/>
                <a:cs typeface="Lucida Sans"/>
              </a:rPr>
              <a:t>and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Databases</a:t>
            </a:r>
            <a:r>
              <a:rPr dirty="0" sz="1200" spc="-5" b="1">
                <a:solidFill>
                  <a:srgbClr val="404040"/>
                </a:solidFill>
                <a:latin typeface="DejaVu Sans Condensed"/>
                <a:cs typeface="DejaVu Sans Condensed"/>
              </a:rPr>
              <a:t>:</a:t>
            </a:r>
            <a:r>
              <a:rPr dirty="0" sz="1200" spc="-150" b="1">
                <a:solidFill>
                  <a:srgbClr val="404040"/>
                </a:solidFill>
                <a:latin typeface="DejaVu Sans Condensed"/>
                <a:cs typeface="DejaVu Sans Condensed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Introduction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64707" y="6510020"/>
            <a:ext cx="205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36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0386" y="4677845"/>
            <a:ext cx="1634682" cy="1563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60305" y="6554123"/>
            <a:ext cx="27292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Slide </a:t>
            </a:r>
            <a:r>
              <a:rPr dirty="0" sz="1000" spc="-10" i="1">
                <a:solidFill>
                  <a:srgbClr val="808080"/>
                </a:solidFill>
                <a:latin typeface="Times New Roman"/>
                <a:cs typeface="Times New Roman"/>
              </a:rPr>
              <a:t>from </a:t>
            </a: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Katerina Doka, Introduction </a:t>
            </a:r>
            <a:r>
              <a:rPr dirty="0" sz="1000" i="1">
                <a:solidFill>
                  <a:srgbClr val="808080"/>
                </a:solidFill>
                <a:latin typeface="Times New Roman"/>
                <a:cs typeface="Times New Roman"/>
              </a:rPr>
              <a:t>to</a:t>
            </a:r>
            <a:r>
              <a:rPr dirty="0" sz="1000" spc="45" i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Databases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2035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Who uses</a:t>
            </a:r>
            <a:r>
              <a:rPr dirty="0" sz="2800" spc="-50"/>
              <a:t> </a:t>
            </a:r>
            <a:r>
              <a:rPr dirty="0" sz="2800" spc="-5"/>
              <a:t>databases?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6510020"/>
            <a:ext cx="33356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04040"/>
                </a:solidFill>
                <a:latin typeface="Lucida Sans"/>
                <a:cs typeface="Lucida Sans"/>
              </a:rPr>
              <a:t>Scientific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Data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b="1">
                <a:solidFill>
                  <a:srgbClr val="404040"/>
                </a:solidFill>
                <a:latin typeface="Lucida Sans"/>
                <a:cs typeface="Lucida Sans"/>
              </a:rPr>
              <a:t>and</a:t>
            </a:r>
            <a:r>
              <a:rPr dirty="0" sz="1200" spc="-16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Databases</a:t>
            </a:r>
            <a:r>
              <a:rPr dirty="0" sz="1200" spc="-5" b="1">
                <a:solidFill>
                  <a:srgbClr val="404040"/>
                </a:solidFill>
                <a:latin typeface="DejaVu Sans Condensed"/>
                <a:cs typeface="DejaVu Sans Condensed"/>
              </a:rPr>
              <a:t>:</a:t>
            </a:r>
            <a:r>
              <a:rPr dirty="0" sz="1200" spc="-150" b="1">
                <a:solidFill>
                  <a:srgbClr val="404040"/>
                </a:solidFill>
                <a:latin typeface="DejaVu Sans Condensed"/>
                <a:cs typeface="DejaVu Sans Condensed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Introduction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5206" y="6510020"/>
            <a:ext cx="13766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Olga</a:t>
            </a:r>
            <a:r>
              <a:rPr dirty="0" sz="1200" spc="-200" b="1">
                <a:solidFill>
                  <a:srgbClr val="404040"/>
                </a:solidFill>
                <a:latin typeface="Lucida Sans"/>
                <a:cs typeface="Lucida Sans"/>
              </a:rPr>
              <a:t> </a:t>
            </a:r>
            <a:r>
              <a:rPr dirty="0" sz="1200" spc="-5" b="1">
                <a:solidFill>
                  <a:srgbClr val="404040"/>
                </a:solidFill>
                <a:latin typeface="Lucida Sans"/>
                <a:cs typeface="Lucida Sans"/>
              </a:rPr>
              <a:t>Gkountouna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64707" y="6510020"/>
            <a:ext cx="205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404040"/>
                </a:solidFill>
                <a:latin typeface="Calibri"/>
                <a:cs typeface="Calibri"/>
              </a:rPr>
              <a:t>37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389" y="269241"/>
            <a:ext cx="32035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404040"/>
                </a:solidFill>
                <a:latin typeface="Calibri"/>
                <a:cs typeface="Calibri"/>
              </a:rPr>
              <a:t>Who uses</a:t>
            </a:r>
            <a:r>
              <a:rPr dirty="0" sz="28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404040"/>
                </a:solidFill>
                <a:latin typeface="Calibri"/>
                <a:cs typeface="Calibri"/>
              </a:rPr>
              <a:t>databases?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5744" y="1978704"/>
            <a:ext cx="2274213" cy="1404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14899" y="4929866"/>
            <a:ext cx="1152524" cy="115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62764" y="3994829"/>
            <a:ext cx="1136649" cy="11350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70435" y="1204252"/>
            <a:ext cx="3168393" cy="2357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3665" y="4232921"/>
            <a:ext cx="2194331" cy="699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64776" y="3654145"/>
            <a:ext cx="1190930" cy="4990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00553" y="1881789"/>
            <a:ext cx="1209040" cy="82169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3340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420"/>
              </a:spcBef>
            </a:pPr>
            <a:r>
              <a:rPr dirty="0" sz="2000" spc="-75">
                <a:solidFill>
                  <a:srgbClr val="FFFF00"/>
                </a:solidFill>
                <a:latin typeface="Times New Roman"/>
                <a:cs typeface="Times New Roman"/>
              </a:rPr>
              <a:t>ATM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5360305" y="6567952"/>
            <a:ext cx="2729230" cy="166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Slide </a:t>
            </a:r>
            <a:r>
              <a:rPr dirty="0" sz="1000" spc="-10" i="1">
                <a:solidFill>
                  <a:srgbClr val="808080"/>
                </a:solidFill>
                <a:latin typeface="Times New Roman"/>
                <a:cs typeface="Times New Roman"/>
              </a:rPr>
              <a:t>from </a:t>
            </a: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Katerina Doka, Introduction </a:t>
            </a:r>
            <a:r>
              <a:rPr dirty="0" sz="1000" i="1">
                <a:solidFill>
                  <a:srgbClr val="808080"/>
                </a:solidFill>
                <a:latin typeface="Times New Roman"/>
                <a:cs typeface="Times New Roman"/>
              </a:rPr>
              <a:t>to</a:t>
            </a:r>
            <a:r>
              <a:rPr dirty="0" sz="1000" spc="45" i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Databases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372617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How </a:t>
            </a:r>
            <a:r>
              <a:rPr dirty="0" sz="2800" spc="-5"/>
              <a:t>does </a:t>
            </a:r>
            <a:r>
              <a:rPr dirty="0" sz="2800"/>
              <a:t>a </a:t>
            </a:r>
            <a:r>
              <a:rPr dirty="0" sz="2800" spc="-5"/>
              <a:t>DBMS</a:t>
            </a:r>
            <a:r>
              <a:rPr dirty="0" sz="2800" spc="-80"/>
              <a:t> </a:t>
            </a:r>
            <a:r>
              <a:rPr dirty="0" sz="2800"/>
              <a:t>work?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81657" y="2317750"/>
            <a:ext cx="2724150" cy="165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77408" y="1436688"/>
            <a:ext cx="2203448" cy="1611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17295" y="3352800"/>
            <a:ext cx="1475105" cy="447675"/>
          </a:xfrm>
          <a:custGeom>
            <a:avLst/>
            <a:gdLst/>
            <a:ahLst/>
            <a:cxnLst/>
            <a:rect l="l" t="t" r="r" b="b"/>
            <a:pathLst>
              <a:path w="1475104" h="447675">
                <a:moveTo>
                  <a:pt x="737393" y="0"/>
                </a:moveTo>
                <a:lnTo>
                  <a:pt x="666377" y="1024"/>
                </a:lnTo>
                <a:lnTo>
                  <a:pt x="597271" y="4036"/>
                </a:lnTo>
                <a:lnTo>
                  <a:pt x="530384" y="8940"/>
                </a:lnTo>
                <a:lnTo>
                  <a:pt x="466025" y="15644"/>
                </a:lnTo>
                <a:lnTo>
                  <a:pt x="404502" y="24053"/>
                </a:lnTo>
                <a:lnTo>
                  <a:pt x="346126" y="34073"/>
                </a:lnTo>
                <a:lnTo>
                  <a:pt x="291205" y="45612"/>
                </a:lnTo>
                <a:lnTo>
                  <a:pt x="240047" y="58574"/>
                </a:lnTo>
                <a:lnTo>
                  <a:pt x="192963" y="72867"/>
                </a:lnTo>
                <a:lnTo>
                  <a:pt x="150261" y="88396"/>
                </a:lnTo>
                <a:lnTo>
                  <a:pt x="112250" y="105068"/>
                </a:lnTo>
                <a:lnTo>
                  <a:pt x="51537" y="141463"/>
                </a:lnTo>
                <a:lnTo>
                  <a:pt x="13296" y="181304"/>
                </a:lnTo>
                <a:lnTo>
                  <a:pt x="0" y="223838"/>
                </a:lnTo>
                <a:lnTo>
                  <a:pt x="3375" y="245395"/>
                </a:lnTo>
                <a:lnTo>
                  <a:pt x="29453" y="286676"/>
                </a:lnTo>
                <a:lnTo>
                  <a:pt x="79239" y="324888"/>
                </a:lnTo>
                <a:lnTo>
                  <a:pt x="150261" y="359280"/>
                </a:lnTo>
                <a:lnTo>
                  <a:pt x="192963" y="374809"/>
                </a:lnTo>
                <a:lnTo>
                  <a:pt x="240047" y="389101"/>
                </a:lnTo>
                <a:lnTo>
                  <a:pt x="291205" y="402063"/>
                </a:lnTo>
                <a:lnTo>
                  <a:pt x="346126" y="413602"/>
                </a:lnTo>
                <a:lnTo>
                  <a:pt x="404502" y="423622"/>
                </a:lnTo>
                <a:lnTo>
                  <a:pt x="466025" y="432032"/>
                </a:lnTo>
                <a:lnTo>
                  <a:pt x="530384" y="438735"/>
                </a:lnTo>
                <a:lnTo>
                  <a:pt x="597271" y="443640"/>
                </a:lnTo>
                <a:lnTo>
                  <a:pt x="666377" y="446651"/>
                </a:lnTo>
                <a:lnTo>
                  <a:pt x="737393" y="447676"/>
                </a:lnTo>
                <a:lnTo>
                  <a:pt x="808409" y="446651"/>
                </a:lnTo>
                <a:lnTo>
                  <a:pt x="877515" y="443640"/>
                </a:lnTo>
                <a:lnTo>
                  <a:pt x="944402" y="438735"/>
                </a:lnTo>
                <a:lnTo>
                  <a:pt x="1008761" y="432032"/>
                </a:lnTo>
                <a:lnTo>
                  <a:pt x="1070284" y="423622"/>
                </a:lnTo>
                <a:lnTo>
                  <a:pt x="1128660" y="413602"/>
                </a:lnTo>
                <a:lnTo>
                  <a:pt x="1183581" y="402063"/>
                </a:lnTo>
                <a:lnTo>
                  <a:pt x="1234739" y="389101"/>
                </a:lnTo>
                <a:lnTo>
                  <a:pt x="1281823" y="374809"/>
                </a:lnTo>
                <a:lnTo>
                  <a:pt x="1324525" y="359280"/>
                </a:lnTo>
                <a:lnTo>
                  <a:pt x="1362536" y="342608"/>
                </a:lnTo>
                <a:lnTo>
                  <a:pt x="1423250" y="306213"/>
                </a:lnTo>
                <a:lnTo>
                  <a:pt x="1461491" y="266373"/>
                </a:lnTo>
                <a:lnTo>
                  <a:pt x="1474787" y="223838"/>
                </a:lnTo>
                <a:lnTo>
                  <a:pt x="1471411" y="202281"/>
                </a:lnTo>
                <a:lnTo>
                  <a:pt x="1445334" y="161000"/>
                </a:lnTo>
                <a:lnTo>
                  <a:pt x="1395548" y="122788"/>
                </a:lnTo>
                <a:lnTo>
                  <a:pt x="1324525" y="88396"/>
                </a:lnTo>
                <a:lnTo>
                  <a:pt x="1281823" y="72867"/>
                </a:lnTo>
                <a:lnTo>
                  <a:pt x="1234739" y="58574"/>
                </a:lnTo>
                <a:lnTo>
                  <a:pt x="1183581" y="45612"/>
                </a:lnTo>
                <a:lnTo>
                  <a:pt x="1128660" y="34073"/>
                </a:lnTo>
                <a:lnTo>
                  <a:pt x="1070284" y="24053"/>
                </a:lnTo>
                <a:lnTo>
                  <a:pt x="1008761" y="15644"/>
                </a:lnTo>
                <a:lnTo>
                  <a:pt x="944402" y="8940"/>
                </a:lnTo>
                <a:lnTo>
                  <a:pt x="877515" y="4036"/>
                </a:lnTo>
                <a:lnTo>
                  <a:pt x="808409" y="1024"/>
                </a:lnTo>
                <a:lnTo>
                  <a:pt x="737393" y="0"/>
                </a:lnTo>
                <a:close/>
              </a:path>
            </a:pathLst>
          </a:custGeom>
          <a:solidFill>
            <a:srgbClr val="FDFD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17295" y="3352800"/>
            <a:ext cx="1475105" cy="447675"/>
          </a:xfrm>
          <a:custGeom>
            <a:avLst/>
            <a:gdLst/>
            <a:ahLst/>
            <a:cxnLst/>
            <a:rect l="l" t="t" r="r" b="b"/>
            <a:pathLst>
              <a:path w="1475104" h="447675">
                <a:moveTo>
                  <a:pt x="0" y="223837"/>
                </a:moveTo>
                <a:lnTo>
                  <a:pt x="13296" y="181303"/>
                </a:lnTo>
                <a:lnTo>
                  <a:pt x="51537" y="141463"/>
                </a:lnTo>
                <a:lnTo>
                  <a:pt x="112250" y="105067"/>
                </a:lnTo>
                <a:lnTo>
                  <a:pt x="150261" y="88396"/>
                </a:lnTo>
                <a:lnTo>
                  <a:pt x="192963" y="72867"/>
                </a:lnTo>
                <a:lnTo>
                  <a:pt x="240048" y="58574"/>
                </a:lnTo>
                <a:lnTo>
                  <a:pt x="291205" y="45612"/>
                </a:lnTo>
                <a:lnTo>
                  <a:pt x="346126" y="34073"/>
                </a:lnTo>
                <a:lnTo>
                  <a:pt x="404503" y="24053"/>
                </a:lnTo>
                <a:lnTo>
                  <a:pt x="466025" y="15644"/>
                </a:lnTo>
                <a:lnTo>
                  <a:pt x="530384" y="8940"/>
                </a:lnTo>
                <a:lnTo>
                  <a:pt x="597271" y="4036"/>
                </a:lnTo>
                <a:lnTo>
                  <a:pt x="666377" y="1024"/>
                </a:lnTo>
                <a:lnTo>
                  <a:pt x="737393" y="0"/>
                </a:lnTo>
                <a:lnTo>
                  <a:pt x="808409" y="1024"/>
                </a:lnTo>
                <a:lnTo>
                  <a:pt x="877515" y="4036"/>
                </a:lnTo>
                <a:lnTo>
                  <a:pt x="944403" y="8940"/>
                </a:lnTo>
                <a:lnTo>
                  <a:pt x="1008762" y="15644"/>
                </a:lnTo>
                <a:lnTo>
                  <a:pt x="1070284" y="24053"/>
                </a:lnTo>
                <a:lnTo>
                  <a:pt x="1128661" y="34073"/>
                </a:lnTo>
                <a:lnTo>
                  <a:pt x="1183582" y="45612"/>
                </a:lnTo>
                <a:lnTo>
                  <a:pt x="1234739" y="58574"/>
                </a:lnTo>
                <a:lnTo>
                  <a:pt x="1281824" y="72867"/>
                </a:lnTo>
                <a:lnTo>
                  <a:pt x="1324526" y="88396"/>
                </a:lnTo>
                <a:lnTo>
                  <a:pt x="1362537" y="105067"/>
                </a:lnTo>
                <a:lnTo>
                  <a:pt x="1423250" y="141463"/>
                </a:lnTo>
                <a:lnTo>
                  <a:pt x="1461491" y="181303"/>
                </a:lnTo>
                <a:lnTo>
                  <a:pt x="1474787" y="223837"/>
                </a:lnTo>
                <a:lnTo>
                  <a:pt x="1471412" y="245394"/>
                </a:lnTo>
                <a:lnTo>
                  <a:pt x="1445334" y="286676"/>
                </a:lnTo>
                <a:lnTo>
                  <a:pt x="1395548" y="324887"/>
                </a:lnTo>
                <a:lnTo>
                  <a:pt x="1324526" y="359279"/>
                </a:lnTo>
                <a:lnTo>
                  <a:pt x="1281824" y="374808"/>
                </a:lnTo>
                <a:lnTo>
                  <a:pt x="1234739" y="389101"/>
                </a:lnTo>
                <a:lnTo>
                  <a:pt x="1183582" y="402063"/>
                </a:lnTo>
                <a:lnTo>
                  <a:pt x="1128661" y="413601"/>
                </a:lnTo>
                <a:lnTo>
                  <a:pt x="1070284" y="423622"/>
                </a:lnTo>
                <a:lnTo>
                  <a:pt x="1008762" y="432031"/>
                </a:lnTo>
                <a:lnTo>
                  <a:pt x="944403" y="438735"/>
                </a:lnTo>
                <a:lnTo>
                  <a:pt x="877515" y="443639"/>
                </a:lnTo>
                <a:lnTo>
                  <a:pt x="808409" y="446651"/>
                </a:lnTo>
                <a:lnTo>
                  <a:pt x="737393" y="447675"/>
                </a:lnTo>
                <a:lnTo>
                  <a:pt x="666377" y="446651"/>
                </a:lnTo>
                <a:lnTo>
                  <a:pt x="597271" y="443639"/>
                </a:lnTo>
                <a:lnTo>
                  <a:pt x="530384" y="438735"/>
                </a:lnTo>
                <a:lnTo>
                  <a:pt x="466025" y="432031"/>
                </a:lnTo>
                <a:lnTo>
                  <a:pt x="404503" y="423622"/>
                </a:lnTo>
                <a:lnTo>
                  <a:pt x="346126" y="413601"/>
                </a:lnTo>
                <a:lnTo>
                  <a:pt x="291205" y="402063"/>
                </a:lnTo>
                <a:lnTo>
                  <a:pt x="240048" y="389101"/>
                </a:lnTo>
                <a:lnTo>
                  <a:pt x="192963" y="374808"/>
                </a:lnTo>
                <a:lnTo>
                  <a:pt x="150261" y="359279"/>
                </a:lnTo>
                <a:lnTo>
                  <a:pt x="112250" y="342608"/>
                </a:lnTo>
                <a:lnTo>
                  <a:pt x="51537" y="306212"/>
                </a:lnTo>
                <a:lnTo>
                  <a:pt x="13296" y="266372"/>
                </a:lnTo>
                <a:lnTo>
                  <a:pt x="0" y="223837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83090" y="3448051"/>
            <a:ext cx="90995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Times New Roman"/>
                <a:cs typeface="Times New Roman"/>
              </a:rPr>
              <a:t>Database</a:t>
            </a:r>
            <a:endParaRPr sz="19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468081" y="3795713"/>
          <a:ext cx="1702435" cy="738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35"/>
                <a:gridCol w="384175"/>
                <a:gridCol w="587375"/>
              </a:tblGrid>
              <a:tr h="344486">
                <a:tc gridSpan="3">
                  <a:txBody>
                    <a:bodyPr/>
                    <a:lstStyle/>
                    <a:p>
                      <a:pPr marL="445134">
                        <a:lnSpc>
                          <a:spcPts val="2175"/>
                        </a:lnSpc>
                        <a:spcBef>
                          <a:spcPts val="434"/>
                        </a:spcBef>
                      </a:pPr>
                      <a:r>
                        <a:rPr dirty="0" sz="1900">
                          <a:latin typeface="Times New Roman"/>
                          <a:cs typeface="Times New Roman"/>
                        </a:rPr>
                        <a:t>DBMS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CAFD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80998"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900">
                          <a:latin typeface="Times New Roman"/>
                          <a:cs typeface="Times New Roman"/>
                        </a:rPr>
                        <a:t>Pro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900">
                          <a:latin typeface="Times New Roman"/>
                          <a:cs typeface="Times New Roman"/>
                        </a:rPr>
                        <a:t>gra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900" spc="-5">
                          <a:latin typeface="Times New Roman"/>
                          <a:cs typeface="Times New Roman"/>
                        </a:rPr>
                        <a:t>ms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657664" y="4454641"/>
            <a:ext cx="5032184" cy="1929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70297" y="4833620"/>
            <a:ext cx="1325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Transactions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5106" y="3016248"/>
            <a:ext cx="968375" cy="1285875"/>
          </a:xfrm>
          <a:custGeom>
            <a:avLst/>
            <a:gdLst/>
            <a:ahLst/>
            <a:cxnLst/>
            <a:rect l="l" t="t" r="r" b="b"/>
            <a:pathLst>
              <a:path w="968375" h="1285875">
                <a:moveTo>
                  <a:pt x="967766" y="1285874"/>
                </a:moveTo>
                <a:lnTo>
                  <a:pt x="933139" y="1260654"/>
                </a:lnTo>
                <a:lnTo>
                  <a:pt x="898127" y="1234412"/>
                </a:lnTo>
                <a:lnTo>
                  <a:pt x="862346" y="1206124"/>
                </a:lnTo>
                <a:lnTo>
                  <a:pt x="825410" y="1174770"/>
                </a:lnTo>
                <a:lnTo>
                  <a:pt x="786935" y="1139326"/>
                </a:lnTo>
                <a:lnTo>
                  <a:pt x="746537" y="1098770"/>
                </a:lnTo>
                <a:lnTo>
                  <a:pt x="703830" y="1052079"/>
                </a:lnTo>
                <a:lnTo>
                  <a:pt x="675904" y="1020555"/>
                </a:lnTo>
                <a:lnTo>
                  <a:pt x="644159" y="984971"/>
                </a:lnTo>
                <a:lnTo>
                  <a:pt x="609665" y="946140"/>
                </a:lnTo>
                <a:lnTo>
                  <a:pt x="573491" y="904874"/>
                </a:lnTo>
                <a:lnTo>
                  <a:pt x="536706" y="861985"/>
                </a:lnTo>
                <a:lnTo>
                  <a:pt x="500379" y="818283"/>
                </a:lnTo>
                <a:lnTo>
                  <a:pt x="465579" y="774582"/>
                </a:lnTo>
                <a:lnTo>
                  <a:pt x="433377" y="731692"/>
                </a:lnTo>
                <a:lnTo>
                  <a:pt x="404839" y="690426"/>
                </a:lnTo>
                <a:lnTo>
                  <a:pt x="381037" y="651596"/>
                </a:lnTo>
                <a:lnTo>
                  <a:pt x="363039" y="616012"/>
                </a:lnTo>
                <a:lnTo>
                  <a:pt x="351299" y="552166"/>
                </a:lnTo>
                <a:lnTo>
                  <a:pt x="364584" y="524636"/>
                </a:lnTo>
                <a:lnTo>
                  <a:pt x="388074" y="500848"/>
                </a:lnTo>
                <a:lnTo>
                  <a:pt x="418075" y="479748"/>
                </a:lnTo>
                <a:lnTo>
                  <a:pt x="450891" y="460284"/>
                </a:lnTo>
                <a:lnTo>
                  <a:pt x="482827" y="441405"/>
                </a:lnTo>
                <a:lnTo>
                  <a:pt x="510189" y="422059"/>
                </a:lnTo>
                <a:lnTo>
                  <a:pt x="529280" y="401192"/>
                </a:lnTo>
                <a:lnTo>
                  <a:pt x="536406" y="377754"/>
                </a:lnTo>
                <a:lnTo>
                  <a:pt x="527872" y="350692"/>
                </a:lnTo>
                <a:lnTo>
                  <a:pt x="488949" y="303763"/>
                </a:lnTo>
                <a:lnTo>
                  <a:pt x="428881" y="253322"/>
                </a:lnTo>
                <a:lnTo>
                  <a:pt x="392120" y="226984"/>
                </a:lnTo>
                <a:lnTo>
                  <a:pt x="351514" y="200008"/>
                </a:lnTo>
                <a:lnTo>
                  <a:pt x="307545" y="172473"/>
                </a:lnTo>
                <a:lnTo>
                  <a:pt x="260692" y="144459"/>
                </a:lnTo>
                <a:lnTo>
                  <a:pt x="211437" y="116046"/>
                </a:lnTo>
                <a:lnTo>
                  <a:pt x="160259" y="87314"/>
                </a:lnTo>
                <a:lnTo>
                  <a:pt x="107640" y="58342"/>
                </a:lnTo>
                <a:lnTo>
                  <a:pt x="54060" y="29211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78808" y="3715246"/>
            <a:ext cx="3054350" cy="546100"/>
          </a:xfrm>
          <a:custGeom>
            <a:avLst/>
            <a:gdLst/>
            <a:ahLst/>
            <a:cxnLst/>
            <a:rect l="l" t="t" r="r" b="b"/>
            <a:pathLst>
              <a:path w="3054350" h="546100">
                <a:moveTo>
                  <a:pt x="3054349" y="545603"/>
                </a:moveTo>
                <a:lnTo>
                  <a:pt x="3005577" y="513581"/>
                </a:lnTo>
                <a:lnTo>
                  <a:pt x="2956852" y="481655"/>
                </a:lnTo>
                <a:lnTo>
                  <a:pt x="2908219" y="449922"/>
                </a:lnTo>
                <a:lnTo>
                  <a:pt x="2859727" y="418479"/>
                </a:lnTo>
                <a:lnTo>
                  <a:pt x="2811420" y="387423"/>
                </a:lnTo>
                <a:lnTo>
                  <a:pt x="2763346" y="356849"/>
                </a:lnTo>
                <a:lnTo>
                  <a:pt x="2715551" y="326856"/>
                </a:lnTo>
                <a:lnTo>
                  <a:pt x="2668081" y="297538"/>
                </a:lnTo>
                <a:lnTo>
                  <a:pt x="2620984" y="268994"/>
                </a:lnTo>
                <a:lnTo>
                  <a:pt x="2574306" y="241319"/>
                </a:lnTo>
                <a:lnTo>
                  <a:pt x="2528092" y="214610"/>
                </a:lnTo>
                <a:lnTo>
                  <a:pt x="2482390" y="188963"/>
                </a:lnTo>
                <a:lnTo>
                  <a:pt x="2437247" y="164476"/>
                </a:lnTo>
                <a:lnTo>
                  <a:pt x="2392708" y="141245"/>
                </a:lnTo>
                <a:lnTo>
                  <a:pt x="2348820" y="119367"/>
                </a:lnTo>
                <a:lnTo>
                  <a:pt x="2305631" y="98937"/>
                </a:lnTo>
                <a:lnTo>
                  <a:pt x="2263185" y="80054"/>
                </a:lnTo>
                <a:lnTo>
                  <a:pt x="2221530" y="62813"/>
                </a:lnTo>
                <a:lnTo>
                  <a:pt x="2180713" y="47310"/>
                </a:lnTo>
                <a:lnTo>
                  <a:pt x="2140779" y="33644"/>
                </a:lnTo>
                <a:lnTo>
                  <a:pt x="2101776" y="21909"/>
                </a:lnTo>
                <a:lnTo>
                  <a:pt x="2063749" y="12203"/>
                </a:lnTo>
                <a:lnTo>
                  <a:pt x="2014765" y="3311"/>
                </a:lnTo>
                <a:lnTo>
                  <a:pt x="1970477" y="0"/>
                </a:lnTo>
                <a:lnTo>
                  <a:pt x="1930099" y="1599"/>
                </a:lnTo>
                <a:lnTo>
                  <a:pt x="1857928" y="16854"/>
                </a:lnTo>
                <a:lnTo>
                  <a:pt x="1791965" y="43718"/>
                </a:lnTo>
                <a:lnTo>
                  <a:pt x="1725921" y="76832"/>
                </a:lnTo>
                <a:lnTo>
                  <a:pt x="1690903" y="94059"/>
                </a:lnTo>
                <a:lnTo>
                  <a:pt x="1653508" y="110839"/>
                </a:lnTo>
                <a:lnTo>
                  <a:pt x="1612949" y="126503"/>
                </a:lnTo>
                <a:lnTo>
                  <a:pt x="1568439" y="140382"/>
                </a:lnTo>
                <a:lnTo>
                  <a:pt x="1519193" y="151804"/>
                </a:lnTo>
                <a:lnTo>
                  <a:pt x="1464425" y="160101"/>
                </a:lnTo>
                <a:lnTo>
                  <a:pt x="1403349" y="164603"/>
                </a:lnTo>
                <a:lnTo>
                  <a:pt x="1326869" y="166471"/>
                </a:lnTo>
                <a:lnTo>
                  <a:pt x="1286623" y="166788"/>
                </a:lnTo>
                <a:lnTo>
                  <a:pt x="1245108" y="166714"/>
                </a:lnTo>
                <a:lnTo>
                  <a:pt x="1202375" y="166265"/>
                </a:lnTo>
                <a:lnTo>
                  <a:pt x="1158475" y="165457"/>
                </a:lnTo>
                <a:lnTo>
                  <a:pt x="1113457" y="164306"/>
                </a:lnTo>
                <a:lnTo>
                  <a:pt x="1067373" y="162826"/>
                </a:lnTo>
                <a:lnTo>
                  <a:pt x="1020274" y="161034"/>
                </a:lnTo>
                <a:lnTo>
                  <a:pt x="972211" y="158945"/>
                </a:lnTo>
                <a:lnTo>
                  <a:pt x="923233" y="156575"/>
                </a:lnTo>
                <a:lnTo>
                  <a:pt x="873393" y="153940"/>
                </a:lnTo>
                <a:lnTo>
                  <a:pt x="822740" y="151054"/>
                </a:lnTo>
                <a:lnTo>
                  <a:pt x="771326" y="147935"/>
                </a:lnTo>
                <a:lnTo>
                  <a:pt x="719201" y="144596"/>
                </a:lnTo>
                <a:lnTo>
                  <a:pt x="666416" y="141055"/>
                </a:lnTo>
                <a:lnTo>
                  <a:pt x="613022" y="137326"/>
                </a:lnTo>
                <a:lnTo>
                  <a:pt x="559070" y="133425"/>
                </a:lnTo>
                <a:lnTo>
                  <a:pt x="504609" y="129368"/>
                </a:lnTo>
                <a:lnTo>
                  <a:pt x="449692" y="125170"/>
                </a:lnTo>
                <a:lnTo>
                  <a:pt x="394369" y="120848"/>
                </a:lnTo>
                <a:lnTo>
                  <a:pt x="338691" y="116416"/>
                </a:lnTo>
                <a:lnTo>
                  <a:pt x="282707" y="111890"/>
                </a:lnTo>
                <a:lnTo>
                  <a:pt x="226470" y="107287"/>
                </a:lnTo>
                <a:lnTo>
                  <a:pt x="170030" y="102621"/>
                </a:lnTo>
                <a:lnTo>
                  <a:pt x="113438" y="97908"/>
                </a:lnTo>
                <a:lnTo>
                  <a:pt x="56744" y="93163"/>
                </a:lnTo>
                <a:lnTo>
                  <a:pt x="0" y="88403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767148" y="3032050"/>
            <a:ext cx="1271270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dirty="0" sz="1800" spc="-5">
                <a:latin typeface="Arial"/>
                <a:cs typeface="Arial"/>
              </a:rPr>
              <a:t>Queries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  </a:t>
            </a:r>
            <a:r>
              <a:rPr dirty="0" sz="1800" spc="-10">
                <a:latin typeface="Arial"/>
                <a:cs typeface="Arial"/>
              </a:rPr>
              <a:t>Views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38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5360305" y="6567952"/>
            <a:ext cx="2729230" cy="166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Slide </a:t>
            </a:r>
            <a:r>
              <a:rPr dirty="0" sz="1000" spc="-10" i="1">
                <a:solidFill>
                  <a:srgbClr val="808080"/>
                </a:solidFill>
                <a:latin typeface="Times New Roman"/>
                <a:cs typeface="Times New Roman"/>
              </a:rPr>
              <a:t>from </a:t>
            </a: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Katerina Doka, Introduction </a:t>
            </a:r>
            <a:r>
              <a:rPr dirty="0" sz="1000" i="1">
                <a:solidFill>
                  <a:srgbClr val="808080"/>
                </a:solidFill>
                <a:latin typeface="Times New Roman"/>
                <a:cs typeface="Times New Roman"/>
              </a:rPr>
              <a:t>to</a:t>
            </a:r>
            <a:r>
              <a:rPr dirty="0" sz="1000" spc="45" i="1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1000" spc="-5" i="1">
                <a:solidFill>
                  <a:srgbClr val="808080"/>
                </a:solidFill>
                <a:latin typeface="Times New Roman"/>
                <a:cs typeface="Times New Roman"/>
              </a:rPr>
              <a:t>Databases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8594725" cy="49733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009973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Midterm and Final</a:t>
            </a:r>
            <a:r>
              <a:rPr dirty="0" sz="2400" spc="5" b="1">
                <a:solidFill>
                  <a:srgbClr val="00A78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A786"/>
                </a:solidFill>
                <a:latin typeface="Calibri"/>
                <a:cs typeface="Calibri"/>
              </a:rPr>
              <a:t>Exam</a:t>
            </a:r>
            <a:endParaRPr sz="24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400"/>
              </a:spcBef>
              <a:buChar char="–"/>
              <a:tabLst>
                <a:tab pos="610235" algn="l"/>
              </a:tabLst>
            </a:pP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exams will </a:t>
            </a:r>
            <a:r>
              <a:rPr dirty="0" sz="2000">
                <a:latin typeface="Calibri"/>
                <a:cs typeface="Calibri"/>
              </a:rPr>
              <a:t>be based </a:t>
            </a:r>
            <a:r>
              <a:rPr dirty="0" sz="2000" spc="-5">
                <a:latin typeface="Calibri"/>
                <a:cs typeface="Calibri"/>
              </a:rPr>
              <a:t>on material </a:t>
            </a:r>
            <a:r>
              <a:rPr dirty="0" sz="2000">
                <a:latin typeface="Calibri"/>
                <a:cs typeface="Calibri"/>
              </a:rPr>
              <a:t>discussed in the class plus the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exercises.</a:t>
            </a:r>
            <a:endParaRPr sz="20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500"/>
              </a:spcBef>
              <a:buChar char="–"/>
              <a:tabLst>
                <a:tab pos="610235" algn="l"/>
              </a:tabLst>
            </a:pPr>
            <a:r>
              <a:rPr dirty="0" sz="2000" spc="-5">
                <a:latin typeface="Calibri"/>
                <a:cs typeface="Calibri"/>
              </a:rPr>
              <a:t>Each </a:t>
            </a:r>
            <a:r>
              <a:rPr dirty="0" sz="2000">
                <a:latin typeface="Calibri"/>
                <a:cs typeface="Calibri"/>
              </a:rPr>
              <a:t>exam </a:t>
            </a:r>
            <a:r>
              <a:rPr dirty="0" sz="2000" spc="-5">
                <a:latin typeface="Calibri"/>
                <a:cs typeface="Calibri"/>
              </a:rPr>
              <a:t>counts for 20% of your </a:t>
            </a:r>
            <a:r>
              <a:rPr dirty="0" sz="2000">
                <a:latin typeface="Calibri"/>
                <a:cs typeface="Calibri"/>
              </a:rPr>
              <a:t>final </a:t>
            </a:r>
            <a:r>
              <a:rPr dirty="0" sz="2000" spc="-5">
                <a:latin typeface="Calibri"/>
                <a:cs typeface="Calibri"/>
              </a:rPr>
              <a:t>grade (20 midterm </a:t>
            </a:r>
            <a:r>
              <a:rPr dirty="0" sz="2000">
                <a:latin typeface="Calibri"/>
                <a:cs typeface="Calibri"/>
              </a:rPr>
              <a:t>+ </a:t>
            </a:r>
            <a:r>
              <a:rPr dirty="0" sz="2000" spc="-5">
                <a:latin typeface="Calibri"/>
                <a:cs typeface="Calibri"/>
              </a:rPr>
              <a:t>20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final).</a:t>
            </a:r>
            <a:endParaRPr sz="20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500"/>
              </a:spcBef>
              <a:buChar char="–"/>
              <a:tabLst>
                <a:tab pos="610235" algn="l"/>
              </a:tabLst>
            </a:pPr>
            <a:r>
              <a:rPr dirty="0" sz="2000">
                <a:latin typeface="Calibri"/>
                <a:cs typeface="Calibri"/>
              </a:rPr>
              <a:t>Online </a:t>
            </a:r>
            <a:r>
              <a:rPr dirty="0" sz="2000" spc="-5">
                <a:latin typeface="Calibri"/>
                <a:cs typeface="Calibri"/>
              </a:rPr>
              <a:t>exams require </a:t>
            </a:r>
            <a:r>
              <a:rPr dirty="0" sz="2000" spc="-5" b="1">
                <a:solidFill>
                  <a:srgbClr val="FF0000"/>
                </a:solidFill>
                <a:latin typeface="Calibri"/>
                <a:cs typeface="Calibri"/>
              </a:rPr>
              <a:t>RESPONDUS </a:t>
            </a:r>
            <a:r>
              <a:rPr dirty="0" sz="2000" spc="-5">
                <a:latin typeface="Calibri"/>
                <a:cs typeface="Calibri"/>
              </a:rPr>
              <a:t>software </a:t>
            </a:r>
            <a:r>
              <a:rPr dirty="0" sz="2000">
                <a:latin typeface="Calibri"/>
                <a:cs typeface="Calibri"/>
              </a:rPr>
              <a:t>(install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today!)</a:t>
            </a:r>
            <a:endParaRPr sz="20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500"/>
              </a:spcBef>
              <a:buChar char="–"/>
              <a:tabLst>
                <a:tab pos="610235" algn="l"/>
              </a:tabLst>
            </a:pPr>
            <a:r>
              <a:rPr dirty="0" sz="2000" spc="-5">
                <a:latin typeface="Calibri"/>
                <a:cs typeface="Calibri"/>
              </a:rPr>
              <a:t>Exams will take place </a:t>
            </a:r>
            <a:r>
              <a:rPr dirty="0" sz="2000" b="1">
                <a:latin typeface="Calibri"/>
                <a:cs typeface="Calibri"/>
              </a:rPr>
              <a:t>during normal class </a:t>
            </a:r>
            <a:r>
              <a:rPr dirty="0" sz="2000" spc="-5" b="1">
                <a:latin typeface="Calibri"/>
                <a:cs typeface="Calibri"/>
              </a:rPr>
              <a:t>time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5">
                <a:latin typeface="Calibri"/>
                <a:cs typeface="Calibri"/>
              </a:rPr>
              <a:t>will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5">
                <a:latin typeface="Calibri"/>
                <a:cs typeface="Calibri"/>
              </a:rPr>
              <a:t>closed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afterwards.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95"/>
              </a:spcBef>
              <a:buClr>
                <a:srgbClr val="009973"/>
              </a:buClr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Assignments</a:t>
            </a:r>
            <a:endParaRPr sz="2400">
              <a:latin typeface="Calibri"/>
              <a:cs typeface="Calibri"/>
            </a:endParaRPr>
          </a:p>
          <a:p>
            <a:pPr lvl="1" marL="749300" indent="-343535">
              <a:lnSpc>
                <a:spcPct val="100000"/>
              </a:lnSpc>
              <a:spcBef>
                <a:spcPts val="525"/>
              </a:spcBef>
              <a:buChar char="–"/>
              <a:tabLst>
                <a:tab pos="748665" algn="l"/>
                <a:tab pos="749300" algn="l"/>
              </a:tabLst>
            </a:pP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announcement dates of assignments are on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syllabus.</a:t>
            </a:r>
            <a:endParaRPr sz="2000">
              <a:latin typeface="Calibri"/>
              <a:cs typeface="Calibri"/>
            </a:endParaRPr>
          </a:p>
          <a:p>
            <a:pPr lvl="1" marL="749300" indent="-343535">
              <a:lnSpc>
                <a:spcPct val="100000"/>
              </a:lnSpc>
              <a:spcBef>
                <a:spcPts val="500"/>
              </a:spcBef>
              <a:buChar char="–"/>
              <a:tabLst>
                <a:tab pos="748665" algn="l"/>
                <a:tab pos="749300" algn="l"/>
              </a:tabLst>
            </a:pPr>
            <a:r>
              <a:rPr dirty="0" sz="2000">
                <a:latin typeface="Calibri"/>
                <a:cs typeface="Calibri"/>
              </a:rPr>
              <a:t>The due </a:t>
            </a:r>
            <a:r>
              <a:rPr dirty="0" sz="2000" spc="-5">
                <a:latin typeface="Calibri"/>
                <a:cs typeface="Calibri"/>
              </a:rPr>
              <a:t>dates, </a:t>
            </a:r>
            <a:r>
              <a:rPr dirty="0" sz="2000">
                <a:latin typeface="Calibri"/>
                <a:cs typeface="Calibri"/>
              </a:rPr>
              <a:t>and total </a:t>
            </a:r>
            <a:r>
              <a:rPr dirty="0" sz="2000" spc="-5">
                <a:latin typeface="Calibri"/>
                <a:cs typeface="Calibri"/>
              </a:rPr>
              <a:t>points, will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5">
                <a:latin typeface="Calibri"/>
                <a:cs typeface="Calibri"/>
              </a:rPr>
              <a:t>posted on each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assignment.</a:t>
            </a:r>
            <a:endParaRPr sz="2000">
              <a:latin typeface="Calibri"/>
              <a:cs typeface="Calibri"/>
            </a:endParaRPr>
          </a:p>
          <a:p>
            <a:pPr lvl="1" marL="749300" indent="-343535">
              <a:lnSpc>
                <a:spcPct val="100000"/>
              </a:lnSpc>
              <a:spcBef>
                <a:spcPts val="500"/>
              </a:spcBef>
              <a:buChar char="–"/>
              <a:tabLst>
                <a:tab pos="748665" algn="l"/>
                <a:tab pos="749300" algn="l"/>
              </a:tabLst>
            </a:pPr>
            <a:r>
              <a:rPr dirty="0" sz="2000">
                <a:latin typeface="Calibri"/>
                <a:cs typeface="Calibri"/>
              </a:rPr>
              <a:t>Please </a:t>
            </a:r>
            <a:r>
              <a:rPr dirty="0" sz="2000" spc="-5">
                <a:latin typeface="Calibri"/>
                <a:cs typeface="Calibri"/>
              </a:rPr>
              <a:t>submit your answers within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b="1">
                <a:latin typeface="Calibri"/>
                <a:cs typeface="Calibri"/>
              </a:rPr>
              <a:t>assignment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deadline</a:t>
            </a:r>
            <a:r>
              <a:rPr dirty="0" sz="2000" spc="-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lvl="2" marL="1155700" indent="-343535">
              <a:lnSpc>
                <a:spcPct val="100000"/>
              </a:lnSpc>
              <a:spcBef>
                <a:spcPts val="350"/>
              </a:spcBef>
              <a:buChar char="•"/>
              <a:tabLst>
                <a:tab pos="1155065" algn="l"/>
                <a:tab pos="1155700" algn="l"/>
              </a:tabLst>
            </a:pPr>
            <a:r>
              <a:rPr dirty="0" sz="1800">
                <a:latin typeface="Calibri"/>
                <a:cs typeface="Calibri"/>
              </a:rPr>
              <a:t>To </a:t>
            </a:r>
            <a:r>
              <a:rPr dirty="0" sz="1800" spc="-5">
                <a:latin typeface="Calibri"/>
                <a:cs typeface="Calibri"/>
              </a:rPr>
              <a:t>ensure fairness, </a:t>
            </a:r>
            <a:r>
              <a:rPr dirty="0" u="sng" sz="1800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 late submission policy is</a:t>
            </a:r>
            <a:r>
              <a:rPr dirty="0" u="sng" sz="1800" spc="-5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strict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lvl="1" marL="748665" marR="618490" indent="-342900">
              <a:lnSpc>
                <a:spcPct val="100800"/>
              </a:lnSpc>
              <a:spcBef>
                <a:spcPts val="470"/>
              </a:spcBef>
              <a:buChar char="–"/>
              <a:tabLst>
                <a:tab pos="748665" algn="l"/>
                <a:tab pos="749300" algn="l"/>
              </a:tabLst>
            </a:pPr>
            <a:r>
              <a:rPr dirty="0" sz="2000" spc="-5">
                <a:latin typeface="Calibri"/>
                <a:cs typeface="Calibri"/>
              </a:rPr>
              <a:t>Note </a:t>
            </a:r>
            <a:r>
              <a:rPr dirty="0" sz="2000">
                <a:latin typeface="Calibri"/>
                <a:cs typeface="Calibri"/>
              </a:rPr>
              <a:t>that it is </a:t>
            </a:r>
            <a:r>
              <a:rPr dirty="0" sz="2000" spc="-5">
                <a:latin typeface="Calibri"/>
                <a:cs typeface="Calibri"/>
              </a:rPr>
              <a:t>impossible </a:t>
            </a:r>
            <a:r>
              <a:rPr dirty="0" sz="2000">
                <a:latin typeface="Calibri"/>
                <a:cs typeface="Calibri"/>
              </a:rPr>
              <a:t>to pass </a:t>
            </a:r>
            <a:r>
              <a:rPr dirty="0" sz="2000" spc="-5">
                <a:latin typeface="Calibri"/>
                <a:cs typeface="Calibri"/>
              </a:rPr>
              <a:t>without submitting </a:t>
            </a:r>
            <a:r>
              <a:rPr dirty="0" sz="2000">
                <a:latin typeface="Calibri"/>
                <a:cs typeface="Calibri"/>
              </a:rPr>
              <a:t>any </a:t>
            </a:r>
            <a:r>
              <a:rPr dirty="0" sz="2000" spc="-5">
                <a:latin typeface="Calibri"/>
                <a:cs typeface="Calibri"/>
              </a:rPr>
              <a:t>assignments,  </a:t>
            </a:r>
            <a:r>
              <a:rPr dirty="0" sz="2000">
                <a:latin typeface="Calibri"/>
                <a:cs typeface="Calibri"/>
              </a:rPr>
              <a:t>because they </a:t>
            </a:r>
            <a:r>
              <a:rPr dirty="0" sz="2000" spc="-5">
                <a:latin typeface="Calibri"/>
                <a:cs typeface="Calibri"/>
              </a:rPr>
              <a:t>make </a:t>
            </a:r>
            <a:r>
              <a:rPr dirty="0" sz="2000" spc="-5" b="1">
                <a:solidFill>
                  <a:srgbClr val="FF0000"/>
                </a:solidFill>
                <a:latin typeface="Calibri"/>
                <a:cs typeface="Calibri"/>
              </a:rPr>
              <a:t>50% </a:t>
            </a:r>
            <a:r>
              <a:rPr dirty="0" sz="2000" spc="-5">
                <a:latin typeface="Calibri"/>
                <a:cs typeface="Calibri"/>
              </a:rPr>
              <a:t>of your </a:t>
            </a:r>
            <a:r>
              <a:rPr dirty="0" sz="2000">
                <a:latin typeface="Calibri"/>
                <a:cs typeface="Calibri"/>
              </a:rPr>
              <a:t>final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grade.</a:t>
            </a:r>
            <a:endParaRPr sz="2000">
              <a:latin typeface="Calibri"/>
              <a:cs typeface="Calibri"/>
            </a:endParaRPr>
          </a:p>
          <a:p>
            <a:pPr lvl="1" marL="749300" indent="-343535">
              <a:lnSpc>
                <a:spcPct val="100000"/>
              </a:lnSpc>
              <a:spcBef>
                <a:spcPts val="480"/>
              </a:spcBef>
              <a:buChar char="–"/>
              <a:tabLst>
                <a:tab pos="748665" algn="l"/>
                <a:tab pos="749300" algn="l"/>
              </a:tabLst>
            </a:pPr>
            <a:r>
              <a:rPr dirty="0" sz="2000" spc="-5">
                <a:latin typeface="Calibri"/>
                <a:cs typeface="Calibri"/>
              </a:rPr>
              <a:t>Some assignments </a:t>
            </a:r>
            <a:r>
              <a:rPr dirty="0" sz="2000">
                <a:latin typeface="Calibri"/>
                <a:cs typeface="Calibri"/>
              </a:rPr>
              <a:t>give </a:t>
            </a:r>
            <a:r>
              <a:rPr dirty="0" sz="2000" spc="-5">
                <a:latin typeface="Calibri"/>
                <a:cs typeface="Calibri"/>
              </a:rPr>
              <a:t>you extra </a:t>
            </a:r>
            <a:r>
              <a:rPr dirty="0" sz="2000" i="1">
                <a:solidFill>
                  <a:srgbClr val="3366FF"/>
                </a:solidFill>
                <a:latin typeface="Calibri"/>
                <a:cs typeface="Calibri"/>
              </a:rPr>
              <a:t>bonus</a:t>
            </a:r>
            <a:r>
              <a:rPr dirty="0" sz="2000" spc="15" i="1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dirty="0" sz="2000" spc="-5" i="1">
                <a:solidFill>
                  <a:srgbClr val="3366FF"/>
                </a:solidFill>
                <a:latin typeface="Calibri"/>
                <a:cs typeface="Calibri"/>
              </a:rPr>
              <a:t>points</a:t>
            </a:r>
            <a:r>
              <a:rPr dirty="0" sz="2000" spc="-5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4149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DBMS</a:t>
            </a:r>
            <a:r>
              <a:rPr dirty="0" sz="2800" spc="-60"/>
              <a:t> </a:t>
            </a:r>
            <a:r>
              <a:rPr dirty="0" sz="2800" spc="-5"/>
              <a:t>examples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5857875" cy="44018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Classic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relational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Oracle, IBM/DB2, </a:t>
            </a:r>
            <a:r>
              <a:rPr dirty="0" sz="2000">
                <a:latin typeface="Calibri"/>
                <a:cs typeface="Calibri"/>
              </a:rPr>
              <a:t>MS </a:t>
            </a:r>
            <a:r>
              <a:rPr dirty="0" sz="2000" spc="-5">
                <a:latin typeface="Calibri"/>
                <a:cs typeface="Calibri"/>
              </a:rPr>
              <a:t>SQL-server, Terradata,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EMC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PostgreSQL (UCB), mySQL,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SQLite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New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relational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2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In-memory, column store,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streaming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Non-relational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2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Graph, geo,</a:t>
            </a:r>
            <a:r>
              <a:rPr dirty="0" sz="2000">
                <a:latin typeface="Calibri"/>
                <a:cs typeface="Calibri"/>
              </a:rPr>
              <a:t> scientific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No-SQL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2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Hbase, Cassandra, MongoDB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DBMS </a:t>
            </a:r>
            <a:r>
              <a:rPr dirty="0" sz="2400" b="1">
                <a:latin typeface="Calibri"/>
                <a:cs typeface="Calibri"/>
              </a:rPr>
              <a:t>as a</a:t>
            </a:r>
            <a:r>
              <a:rPr dirty="0" sz="2400" spc="-5" b="1">
                <a:latin typeface="Calibri"/>
                <a:cs typeface="Calibri"/>
              </a:rPr>
              <a:t> service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2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MS </a:t>
            </a:r>
            <a:r>
              <a:rPr dirty="0" sz="2000" spc="-5">
                <a:latin typeface="Calibri"/>
                <a:cs typeface="Calibri"/>
              </a:rPr>
              <a:t>Azure, Google Big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Query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0730" y="1927284"/>
            <a:ext cx="3165452" cy="2916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61704" y="4677847"/>
            <a:ext cx="1115171" cy="1115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71156" y="4874308"/>
            <a:ext cx="1579821" cy="748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03171" y="5638197"/>
            <a:ext cx="2191571" cy="5953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18548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Why</a:t>
            </a:r>
            <a:r>
              <a:rPr dirty="0" sz="2800" spc="-70"/>
              <a:t> </a:t>
            </a:r>
            <a:r>
              <a:rPr dirty="0" sz="2800" spc="-5"/>
              <a:t>DBMS?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200403"/>
            <a:ext cx="4477385" cy="3961129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6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Data</a:t>
            </a:r>
            <a:r>
              <a:rPr dirty="0" sz="2400" spc="-5" b="1">
                <a:latin typeface="Calibri"/>
                <a:cs typeface="Calibri"/>
              </a:rPr>
              <a:t> Modeling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14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redundancy control,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3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consistency constraints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9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Efficient query</a:t>
            </a:r>
            <a:r>
              <a:rPr dirty="0" sz="2400" spc="-1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processing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26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indexing,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2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optimization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59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Operating accuracy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16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Error recovery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2000" spc="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Atomicity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3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Concurrent access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by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multiple</a:t>
            </a:r>
            <a:r>
              <a:rPr dirty="0" sz="2000" spc="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9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Calibri"/>
                <a:cs typeface="Calibri"/>
              </a:rPr>
              <a:t>Security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issues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26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access rights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44030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Why not</a:t>
            </a:r>
            <a:r>
              <a:rPr dirty="0" sz="2800" spc="-60"/>
              <a:t> </a:t>
            </a:r>
            <a:r>
              <a:rPr dirty="0" sz="2800" spc="-5"/>
              <a:t>DBMS?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89228"/>
            <a:ext cx="8032115" cy="16865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Cost of </a:t>
            </a:r>
            <a:r>
              <a:rPr dirty="0" sz="2400">
                <a:latin typeface="Calibri"/>
                <a:cs typeface="Calibri"/>
              </a:rPr>
              <a:t>investing in </a:t>
            </a:r>
            <a:r>
              <a:rPr dirty="0" sz="2400" spc="-5">
                <a:latin typeface="Calibri"/>
                <a:cs typeface="Calibri"/>
              </a:rPr>
              <a:t>software </a:t>
            </a:r>
            <a:r>
              <a:rPr dirty="0" sz="2400">
                <a:latin typeface="Calibri"/>
                <a:cs typeface="Calibri"/>
              </a:rPr>
              <a:t>and </a:t>
            </a:r>
            <a:r>
              <a:rPr dirty="0" sz="2400" spc="-5">
                <a:latin typeface="Calibri"/>
                <a:cs typeface="Calibri"/>
              </a:rPr>
              <a:t>hardware,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5">
                <a:latin typeface="Calibri"/>
                <a:cs typeface="Calibri"/>
              </a:rPr>
              <a:t>well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4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Its </a:t>
            </a:r>
            <a:r>
              <a:rPr dirty="0" sz="2400" spc="-5">
                <a:latin typeface="Calibri"/>
                <a:cs typeface="Calibri"/>
              </a:rPr>
              <a:t>generality may </a:t>
            </a:r>
            <a:r>
              <a:rPr dirty="0" sz="2400">
                <a:latin typeface="Calibri"/>
                <a:cs typeface="Calibri"/>
              </a:rPr>
              <a:t>cause </a:t>
            </a:r>
            <a:r>
              <a:rPr dirty="0" sz="2400" spc="-5">
                <a:latin typeface="Calibri"/>
                <a:cs typeface="Calibri"/>
              </a:rPr>
              <a:t>time overhead</a:t>
            </a:r>
            <a:endParaRPr sz="2400">
              <a:latin typeface="Calibri"/>
              <a:cs typeface="Calibri"/>
            </a:endParaRPr>
          </a:p>
          <a:p>
            <a:pPr marL="354965" marR="589280" indent="-342900">
              <a:lnSpc>
                <a:spcPts val="282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Not everything </a:t>
            </a:r>
            <a:r>
              <a:rPr dirty="0" sz="2400">
                <a:latin typeface="Calibri"/>
                <a:cs typeface="Calibri"/>
              </a:rPr>
              <a:t>that it </a:t>
            </a:r>
            <a:r>
              <a:rPr dirty="0" sz="2400" spc="-5">
                <a:latin typeface="Calibri"/>
                <a:cs typeface="Calibri"/>
              </a:rPr>
              <a:t>offers may </a:t>
            </a:r>
            <a:r>
              <a:rPr dirty="0" sz="2400">
                <a:latin typeface="Calibri"/>
                <a:cs typeface="Calibri"/>
              </a:rPr>
              <a:t>be needed </a:t>
            </a:r>
            <a:r>
              <a:rPr dirty="0" sz="2400" spc="-5">
                <a:latin typeface="Calibri"/>
                <a:cs typeface="Calibri"/>
              </a:rPr>
              <a:t>for </a:t>
            </a:r>
            <a:r>
              <a:rPr dirty="0" sz="2400">
                <a:latin typeface="Calibri"/>
                <a:cs typeface="Calibri"/>
              </a:rPr>
              <a:t>a specific  </a:t>
            </a:r>
            <a:r>
              <a:rPr dirty="0" sz="2400" spc="-5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9718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Scope of this</a:t>
            </a:r>
            <a:r>
              <a:rPr dirty="0" sz="2800" spc="-80"/>
              <a:t> </a:t>
            </a:r>
            <a:r>
              <a:rPr dirty="0" sz="2800" spc="-5"/>
              <a:t>course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7101205" cy="3522979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Design and implementation </a:t>
            </a:r>
            <a:r>
              <a:rPr dirty="0" sz="2400" b="1">
                <a:latin typeface="Calibri"/>
                <a:cs typeface="Calibri"/>
              </a:rPr>
              <a:t>of a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DBMS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Design: </a:t>
            </a:r>
            <a:r>
              <a:rPr dirty="0" sz="2000">
                <a:latin typeface="Calibri"/>
                <a:cs typeface="Calibri"/>
              </a:rPr>
              <a:t>E-R and </a:t>
            </a:r>
            <a:r>
              <a:rPr dirty="0" sz="2000" spc="-5">
                <a:latin typeface="Calibri"/>
                <a:cs typeface="Calibri"/>
              </a:rPr>
              <a:t>Relational</a:t>
            </a:r>
            <a:r>
              <a:rPr dirty="0" sz="2000">
                <a:latin typeface="Calibri"/>
                <a:cs typeface="Calibri"/>
              </a:rPr>
              <a:t> Models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Implementation: SQL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DDL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Theoretical foundations of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above (relational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algebra)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Organization, </a:t>
            </a:r>
            <a:r>
              <a:rPr dirty="0" sz="2000">
                <a:latin typeface="Calibri"/>
                <a:cs typeface="Calibri"/>
              </a:rPr>
              <a:t>File </a:t>
            </a:r>
            <a:r>
              <a:rPr dirty="0" sz="2000" spc="-5"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Access </a:t>
            </a:r>
            <a:r>
              <a:rPr dirty="0" sz="2000" spc="-5">
                <a:latin typeface="Calibri"/>
                <a:cs typeface="Calibri"/>
              </a:rPr>
              <a:t>methods, </a:t>
            </a:r>
            <a:r>
              <a:rPr dirty="0" sz="2000">
                <a:latin typeface="Calibri"/>
                <a:cs typeface="Calibri"/>
              </a:rPr>
              <a:t>indexing, hashing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Querying </a:t>
            </a:r>
            <a:r>
              <a:rPr dirty="0" sz="2400" b="1">
                <a:latin typeface="Calibri"/>
                <a:cs typeface="Calibri"/>
              </a:rPr>
              <a:t>a </a:t>
            </a:r>
            <a:r>
              <a:rPr dirty="0" sz="2400" spc="-5" b="1">
                <a:latin typeface="Calibri"/>
                <a:cs typeface="Calibri"/>
              </a:rPr>
              <a:t>database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2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SQL </a:t>
            </a:r>
            <a:r>
              <a:rPr dirty="0" sz="2000" spc="-5">
                <a:latin typeface="Calibri"/>
                <a:cs typeface="Calibri"/>
              </a:rPr>
              <a:t>queries, views,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transactions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Calibri"/>
                <a:cs typeface="Calibri"/>
              </a:rPr>
              <a:t>General principles </a:t>
            </a:r>
            <a:r>
              <a:rPr dirty="0" sz="2400" b="1">
                <a:latin typeface="Calibri"/>
                <a:cs typeface="Calibri"/>
              </a:rPr>
              <a:t>of </a:t>
            </a:r>
            <a:r>
              <a:rPr dirty="0" sz="2400" spc="-5" b="1">
                <a:latin typeface="Calibri"/>
                <a:cs typeface="Calibri"/>
              </a:rPr>
              <a:t>Database Management</a:t>
            </a:r>
            <a:r>
              <a:rPr dirty="0" sz="2400" spc="5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883" y="1068304"/>
            <a:ext cx="5940248" cy="2420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33185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Why do </a:t>
            </a:r>
            <a:r>
              <a:rPr dirty="0"/>
              <a:t>I </a:t>
            </a:r>
            <a:r>
              <a:rPr dirty="0" spc="-5"/>
              <a:t>want to learn</a:t>
            </a:r>
            <a:r>
              <a:rPr dirty="0" spc="-70"/>
              <a:t> </a:t>
            </a:r>
            <a:r>
              <a:rPr dirty="0" spc="-5"/>
              <a:t>it?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266669" y="2827233"/>
            <a:ext cx="341630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00" spc="10">
                <a:latin typeface="Times New Roman"/>
                <a:cs typeface="Times New Roman"/>
              </a:rPr>
              <a:t>[1]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177" y="5944140"/>
            <a:ext cx="79013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[1] </a:t>
            </a:r>
            <a:r>
              <a:rPr dirty="0" sz="1600" spc="-5">
                <a:latin typeface="Times New Roman"/>
                <a:cs typeface="Times New Roman"/>
              </a:rPr>
              <a:t>Harvard Business </a:t>
            </a:r>
            <a:r>
              <a:rPr dirty="0" sz="1600" spc="-20">
                <a:latin typeface="Times New Roman"/>
                <a:cs typeface="Times New Roman"/>
              </a:rPr>
              <a:t>Review. </a:t>
            </a:r>
            <a:r>
              <a:rPr dirty="0" sz="1600" spc="-5">
                <a:latin typeface="Times New Roman"/>
                <a:cs typeface="Times New Roman"/>
              </a:rPr>
              <a:t>Data Scientist: The Sexiest </a:t>
            </a:r>
            <a:r>
              <a:rPr dirty="0" sz="1600">
                <a:latin typeface="Times New Roman"/>
                <a:cs typeface="Times New Roman"/>
              </a:rPr>
              <a:t>Job of </a:t>
            </a:r>
            <a:r>
              <a:rPr dirty="0" sz="1600" spc="-5">
                <a:latin typeface="Times New Roman"/>
                <a:cs typeface="Times New Roman"/>
              </a:rPr>
              <a:t>the </a:t>
            </a:r>
            <a:r>
              <a:rPr dirty="0" sz="1600">
                <a:latin typeface="Times New Roman"/>
                <a:cs typeface="Times New Roman"/>
              </a:rPr>
              <a:t>21st </a:t>
            </a:r>
            <a:r>
              <a:rPr dirty="0" sz="1600" spc="-15">
                <a:latin typeface="Times New Roman"/>
                <a:cs typeface="Times New Roman"/>
              </a:rPr>
              <a:t>Century. </a:t>
            </a:r>
            <a:r>
              <a:rPr dirty="0" sz="1600" spc="-5">
                <a:latin typeface="Times New Roman"/>
                <a:cs typeface="Times New Roman"/>
              </a:rPr>
              <a:t>October</a:t>
            </a:r>
            <a:r>
              <a:rPr dirty="0" sz="1600" spc="8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2012.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5507" y="3961145"/>
            <a:ext cx="654050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If </a:t>
            </a:r>
            <a:r>
              <a:rPr dirty="0" sz="2000" spc="-5">
                <a:latin typeface="Times New Roman"/>
                <a:cs typeface="Times New Roman"/>
              </a:rPr>
              <a:t>this means having rare qualities that are much in demand,   data scientists </a:t>
            </a:r>
            <a:r>
              <a:rPr dirty="0" sz="2000">
                <a:latin typeface="Times New Roman"/>
                <a:cs typeface="Times New Roman"/>
              </a:rPr>
              <a:t>are already </a:t>
            </a:r>
            <a:r>
              <a:rPr dirty="0" sz="2000" spc="-5">
                <a:latin typeface="Times New Roman"/>
                <a:cs typeface="Times New Roman"/>
              </a:rPr>
              <a:t>there. They </a:t>
            </a:r>
            <a:r>
              <a:rPr dirty="0" sz="2000">
                <a:latin typeface="Times New Roman"/>
                <a:cs typeface="Times New Roman"/>
              </a:rPr>
              <a:t>are </a:t>
            </a:r>
            <a:r>
              <a:rPr dirty="0" sz="2000" spc="-10">
                <a:latin typeface="Times New Roman"/>
                <a:cs typeface="Times New Roman"/>
              </a:rPr>
              <a:t>difficult </a:t>
            </a:r>
            <a:r>
              <a:rPr dirty="0" sz="2000">
                <a:latin typeface="Times New Roman"/>
                <a:cs typeface="Times New Roman"/>
              </a:rPr>
              <a:t>and  </a:t>
            </a:r>
            <a:r>
              <a:rPr dirty="0" sz="2000" spc="-5">
                <a:latin typeface="Times New Roman"/>
                <a:cs typeface="Times New Roman"/>
              </a:rPr>
              <a:t>expensive to hire and, given the very competitive market </a:t>
            </a:r>
            <a:r>
              <a:rPr dirty="0" sz="2000">
                <a:latin typeface="Times New Roman"/>
                <a:cs typeface="Times New Roman"/>
              </a:rPr>
              <a:t>for  </a:t>
            </a:r>
            <a:r>
              <a:rPr dirty="0" sz="2000" spc="-5">
                <a:latin typeface="Times New Roman"/>
                <a:cs typeface="Times New Roman"/>
              </a:rPr>
              <a:t>their services, </a:t>
            </a:r>
            <a:r>
              <a:rPr dirty="0" sz="2000" spc="-10">
                <a:latin typeface="Times New Roman"/>
                <a:cs typeface="Times New Roman"/>
              </a:rPr>
              <a:t>difficult </a:t>
            </a:r>
            <a:r>
              <a:rPr dirty="0" sz="2000" spc="-5">
                <a:latin typeface="Times New Roman"/>
                <a:cs typeface="Times New Roman"/>
              </a:rPr>
              <a:t>to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retain.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25342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Motivation:</a:t>
            </a:r>
            <a:r>
              <a:rPr dirty="0" spc="-35"/>
              <a:t> </a:t>
            </a:r>
            <a:r>
              <a:rPr dirty="0" spc="-5"/>
              <a:t>Outline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252220"/>
            <a:ext cx="2531110" cy="105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flood of Big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6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Why Databases?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93" y="2693748"/>
            <a:ext cx="8930005" cy="495300"/>
          </a:xfrm>
          <a:prstGeom prst="rect">
            <a:avLst/>
          </a:prstGeom>
          <a:ln w="15874">
            <a:solidFill>
              <a:srgbClr val="4986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584200" indent="-34353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584200" algn="l"/>
                <a:tab pos="584835" algn="l"/>
              </a:tabLst>
            </a:pPr>
            <a:r>
              <a:rPr dirty="0" sz="2000" spc="-5"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116841"/>
            <a:ext cx="3738879" cy="746760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dirty="0" spc="-5"/>
              <a:t>Textbook and Recommended  Reference Books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514" y="1346518"/>
            <a:ext cx="3999865" cy="290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u="sng" sz="2000" b="1">
                <a:solidFill>
                  <a:srgbClr val="000066"/>
                </a:solidFill>
                <a:uFill>
                  <a:solidFill>
                    <a:srgbClr val="011279"/>
                  </a:solidFill>
                </a:uFill>
                <a:latin typeface="Calibri"/>
                <a:cs typeface="Calibri"/>
              </a:rPr>
              <a:t>No </a:t>
            </a:r>
            <a:r>
              <a:rPr dirty="0" u="sng" sz="2000" spc="-5" b="1">
                <a:solidFill>
                  <a:srgbClr val="000066"/>
                </a:solidFill>
                <a:uFill>
                  <a:solidFill>
                    <a:srgbClr val="011279"/>
                  </a:solidFill>
                </a:uFill>
                <a:latin typeface="Calibri"/>
                <a:cs typeface="Calibri"/>
              </a:rPr>
              <a:t>Compulsory </a:t>
            </a:r>
            <a:r>
              <a:rPr dirty="0" u="sng" sz="2000" b="1">
                <a:solidFill>
                  <a:srgbClr val="000066"/>
                </a:solidFill>
                <a:uFill>
                  <a:solidFill>
                    <a:srgbClr val="011279"/>
                  </a:solidFill>
                </a:uFill>
                <a:latin typeface="Calibri"/>
                <a:cs typeface="Calibri"/>
              </a:rPr>
              <a:t>Textbook</a:t>
            </a:r>
            <a:endParaRPr sz="20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1650"/>
              </a:spcBef>
            </a:pPr>
            <a:r>
              <a:rPr dirty="0" sz="1800" b="1">
                <a:solidFill>
                  <a:srgbClr val="000066"/>
                </a:solidFill>
                <a:latin typeface="Calibri"/>
                <a:cs typeface="Calibri"/>
              </a:rPr>
              <a:t>Recommended reference</a:t>
            </a:r>
            <a:r>
              <a:rPr dirty="0" sz="1800" spc="-10" b="1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0066"/>
                </a:solidFill>
                <a:latin typeface="Calibri"/>
                <a:cs typeface="Calibri"/>
              </a:rPr>
              <a:t>books:</a:t>
            </a:r>
            <a:endParaRPr sz="1800">
              <a:latin typeface="Calibri"/>
              <a:cs typeface="Calibri"/>
            </a:endParaRPr>
          </a:p>
          <a:p>
            <a:pPr marL="213360" indent="-163195">
              <a:lnSpc>
                <a:spcPct val="100000"/>
              </a:lnSpc>
              <a:spcBef>
                <a:spcPts val="440"/>
              </a:spcBef>
              <a:buSzPct val="88888"/>
              <a:buFont typeface="Arial"/>
              <a:buChar char="•"/>
              <a:tabLst>
                <a:tab pos="213995" algn="l"/>
              </a:tabLst>
            </a:pPr>
            <a:r>
              <a:rPr dirty="0" sz="1800">
                <a:latin typeface="Calibri"/>
                <a:cs typeface="Calibri"/>
              </a:rPr>
              <a:t>A. </a:t>
            </a:r>
            <a:r>
              <a:rPr dirty="0" sz="1800" spc="-5">
                <a:latin typeface="Calibri"/>
                <a:cs typeface="Calibri"/>
              </a:rPr>
              <a:t>Silberschatz, H. </a:t>
            </a:r>
            <a:r>
              <a:rPr dirty="0" sz="1800">
                <a:latin typeface="Calibri"/>
                <a:cs typeface="Calibri"/>
              </a:rPr>
              <a:t>F. </a:t>
            </a:r>
            <a:r>
              <a:rPr dirty="0" sz="1800" spc="-5">
                <a:latin typeface="Calibri"/>
                <a:cs typeface="Calibri"/>
              </a:rPr>
              <a:t>Korth, </a:t>
            </a:r>
            <a:r>
              <a:rPr dirty="0" sz="1800">
                <a:latin typeface="Calibri"/>
                <a:cs typeface="Calibri"/>
              </a:rPr>
              <a:t>S.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Sudarshan</a:t>
            </a:r>
            <a:endParaRPr sz="1800">
              <a:latin typeface="Calibri"/>
              <a:cs typeface="Calibri"/>
            </a:endParaRPr>
          </a:p>
          <a:p>
            <a:pPr marL="205740">
              <a:lnSpc>
                <a:spcPct val="100000"/>
              </a:lnSpc>
              <a:spcBef>
                <a:spcPts val="10"/>
              </a:spcBef>
            </a:pPr>
            <a:r>
              <a:rPr dirty="0" sz="1800" spc="-5" i="1">
                <a:solidFill>
                  <a:srgbClr val="309000"/>
                </a:solidFill>
                <a:latin typeface="Calibri"/>
                <a:cs typeface="Calibri"/>
              </a:rPr>
              <a:t>Database Systems</a:t>
            </a:r>
            <a:r>
              <a:rPr dirty="0" sz="1800" i="1">
                <a:solidFill>
                  <a:srgbClr val="30900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309000"/>
                </a:solidFill>
                <a:latin typeface="Calibri"/>
                <a:cs typeface="Calibri"/>
              </a:rPr>
              <a:t>Concepts</a:t>
            </a:r>
            <a:endParaRPr sz="1800">
              <a:latin typeface="Calibri"/>
              <a:cs typeface="Calibri"/>
            </a:endParaRPr>
          </a:p>
          <a:p>
            <a:pPr marL="205740">
              <a:lnSpc>
                <a:spcPct val="100000"/>
              </a:lnSpc>
              <a:spcBef>
                <a:spcPts val="40"/>
              </a:spcBef>
            </a:pPr>
            <a:r>
              <a:rPr dirty="0" sz="1800" spc="-5">
                <a:latin typeface="Calibri"/>
                <a:cs typeface="Calibri"/>
              </a:rPr>
              <a:t>McGraw-Hill, 7</a:t>
            </a:r>
            <a:r>
              <a:rPr dirty="0" baseline="25462" sz="1800" spc="-7">
                <a:latin typeface="Calibri"/>
                <a:cs typeface="Calibri"/>
              </a:rPr>
              <a:t>th</a:t>
            </a:r>
            <a:r>
              <a:rPr dirty="0" baseline="25462" sz="1800" spc="202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edition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libri"/>
              <a:cs typeface="Calibri"/>
            </a:endParaRPr>
          </a:p>
          <a:p>
            <a:pPr marL="205740" marR="489584" indent="-155575">
              <a:lnSpc>
                <a:spcPct val="101099"/>
              </a:lnSpc>
              <a:buFont typeface="Arial"/>
              <a:buChar char="•"/>
              <a:tabLst>
                <a:tab pos="182880" algn="l"/>
              </a:tabLst>
            </a:pPr>
            <a:r>
              <a:rPr dirty="0" sz="1800">
                <a:latin typeface="Calibri"/>
                <a:cs typeface="Calibri"/>
              </a:rPr>
              <a:t>R. </a:t>
            </a:r>
            <a:r>
              <a:rPr dirty="0" sz="1800" spc="-5">
                <a:latin typeface="Calibri"/>
                <a:cs typeface="Calibri"/>
              </a:rPr>
              <a:t>Elmasri, </a:t>
            </a:r>
            <a:r>
              <a:rPr dirty="0" sz="1800">
                <a:latin typeface="Calibri"/>
                <a:cs typeface="Calibri"/>
              </a:rPr>
              <a:t>S. B </a:t>
            </a:r>
            <a:r>
              <a:rPr dirty="0" sz="1800" spc="-5">
                <a:latin typeface="Calibri"/>
                <a:cs typeface="Calibri"/>
              </a:rPr>
              <a:t>Navathe </a:t>
            </a:r>
            <a:r>
              <a:rPr dirty="0" sz="1800" spc="-5">
                <a:solidFill>
                  <a:srgbClr val="30900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309000"/>
                </a:solidFill>
                <a:latin typeface="Calibri"/>
                <a:cs typeface="Calibri"/>
              </a:rPr>
              <a:t>Fundamentals </a:t>
            </a:r>
            <a:r>
              <a:rPr dirty="0" sz="1800" i="1">
                <a:solidFill>
                  <a:srgbClr val="309000"/>
                </a:solidFill>
                <a:latin typeface="Calibri"/>
                <a:cs typeface="Calibri"/>
              </a:rPr>
              <a:t>of </a:t>
            </a:r>
            <a:r>
              <a:rPr dirty="0" sz="1800" spc="-5" i="1">
                <a:solidFill>
                  <a:srgbClr val="309000"/>
                </a:solidFill>
                <a:latin typeface="Calibri"/>
                <a:cs typeface="Calibri"/>
              </a:rPr>
              <a:t>Database Systems </a:t>
            </a:r>
            <a:r>
              <a:rPr dirty="0" sz="1800" spc="-5" i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Pearson, </a:t>
            </a:r>
            <a:r>
              <a:rPr dirty="0" sz="1800">
                <a:latin typeface="Calibri"/>
                <a:cs typeface="Calibri"/>
              </a:rPr>
              <a:t>7</a:t>
            </a:r>
            <a:r>
              <a:rPr dirty="0" baseline="25462" sz="1800">
                <a:latin typeface="Calibri"/>
                <a:cs typeface="Calibri"/>
              </a:rPr>
              <a:t>th</a:t>
            </a:r>
            <a:r>
              <a:rPr dirty="0" baseline="25462" sz="1800" spc="202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edition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80512" y="1504603"/>
            <a:ext cx="1517072" cy="1795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19278" y="1639799"/>
            <a:ext cx="1239077" cy="152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80806" y="1546166"/>
            <a:ext cx="1413163" cy="1724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92801" y="1657380"/>
            <a:ext cx="1189547" cy="1501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57850" y="3685048"/>
            <a:ext cx="1069864" cy="132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45330" y="3557846"/>
            <a:ext cx="1325879" cy="1620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58679" y="3671025"/>
            <a:ext cx="1100006" cy="13962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7362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Suggested</a:t>
            </a:r>
            <a:r>
              <a:rPr dirty="0" sz="2800" spc="-55"/>
              <a:t> </a:t>
            </a:r>
            <a:r>
              <a:rPr dirty="0" sz="2800"/>
              <a:t>reading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4365625" cy="11125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Silberschatz, H.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F.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Korth,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S.</a:t>
            </a:r>
            <a:r>
              <a:rPr dirty="0" sz="20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Sudarshan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 i="1">
                <a:solidFill>
                  <a:srgbClr val="309000"/>
                </a:solidFill>
                <a:latin typeface="Calibri"/>
                <a:cs typeface="Calibri"/>
              </a:rPr>
              <a:t>Database Systems Concepts,</a:t>
            </a:r>
            <a:r>
              <a:rPr dirty="0" sz="2000" spc="40" i="1">
                <a:solidFill>
                  <a:srgbClr val="309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McGraw-Hill.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Chapter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1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“Introduction”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" y="2984500"/>
            <a:ext cx="5762625" cy="1555750"/>
          </a:xfrm>
          <a:prstGeom prst="rect">
            <a:avLst/>
          </a:prstGeom>
          <a:ln w="15874">
            <a:solidFill>
              <a:srgbClr val="00D2A9"/>
            </a:solidFill>
          </a:ln>
        </p:spPr>
        <p:txBody>
          <a:bodyPr wrap="square" lIns="0" tIns="118745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935"/>
              </a:spcBef>
            </a:pPr>
            <a:r>
              <a:rPr dirty="0" u="heavy" sz="2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TODO before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next</a:t>
            </a:r>
            <a:r>
              <a:rPr dirty="0" u="heavy" sz="2400" spc="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class:</a:t>
            </a:r>
            <a:endParaRPr sz="2400">
              <a:latin typeface="Calibri"/>
              <a:cs typeface="Calibri"/>
            </a:endParaRPr>
          </a:p>
          <a:p>
            <a:pPr marL="554355" marR="736600">
              <a:lnSpc>
                <a:spcPts val="2900"/>
              </a:lnSpc>
              <a:spcBef>
                <a:spcPts val="105"/>
              </a:spcBef>
            </a:pPr>
            <a:r>
              <a:rPr dirty="0" sz="2000" spc="-5">
                <a:latin typeface="Calibri"/>
                <a:cs typeface="Calibri"/>
              </a:rPr>
              <a:t>Create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5">
                <a:latin typeface="Calibri"/>
                <a:cs typeface="Calibri"/>
              </a:rPr>
              <a:t>free online account with </a:t>
            </a:r>
            <a:r>
              <a:rPr dirty="0" sz="2000" spc="-5" b="1">
                <a:solidFill>
                  <a:srgbClr val="00CC99"/>
                </a:solidFill>
                <a:latin typeface="Calibri"/>
                <a:cs typeface="Calibri"/>
              </a:rPr>
              <a:t>Overleaf</a:t>
            </a:r>
            <a:r>
              <a:rPr dirty="0" sz="2000" spc="-5">
                <a:latin typeface="Calibri"/>
                <a:cs typeface="Calibri"/>
              </a:rPr>
              <a:t>.  </a:t>
            </a:r>
            <a:r>
              <a:rPr dirty="0" sz="2000" spc="-5">
                <a:solidFill>
                  <a:srgbClr val="3366FF"/>
                </a:solidFill>
                <a:latin typeface="Calibri"/>
                <a:cs typeface="Calibri"/>
                <a:hlinkClick r:id="rId2"/>
              </a:rPr>
              <a:t>www.overleaf.com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99720"/>
            <a:ext cx="21736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Resources</a:t>
            </a:r>
            <a:r>
              <a:rPr dirty="0" spc="-40"/>
              <a:t> </a:t>
            </a:r>
            <a:r>
              <a:rPr dirty="0" spc="-5"/>
              <a:t>online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40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516097"/>
            <a:ext cx="6604634" cy="313880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000" spc="-5" i="1">
                <a:latin typeface="Calibri"/>
                <a:cs typeface="Calibri"/>
              </a:rPr>
              <a:t>Introduction </a:t>
            </a:r>
            <a:r>
              <a:rPr dirty="0" sz="2000" i="1">
                <a:latin typeface="Calibri"/>
                <a:cs typeface="Calibri"/>
              </a:rPr>
              <a:t>to </a:t>
            </a:r>
            <a:r>
              <a:rPr dirty="0" sz="2000" spc="-5" i="1">
                <a:latin typeface="Calibri"/>
                <a:cs typeface="Calibri"/>
              </a:rPr>
              <a:t>Databases </a:t>
            </a:r>
            <a:r>
              <a:rPr dirty="0" sz="2000">
                <a:latin typeface="Calibri"/>
                <a:cs typeface="Calibri"/>
              </a:rPr>
              <a:t>class by </a:t>
            </a:r>
            <a:r>
              <a:rPr dirty="0" sz="2000" spc="-5">
                <a:latin typeface="Calibri"/>
                <a:cs typeface="Calibri"/>
              </a:rPr>
              <a:t>Jennifer Widom,</a:t>
            </a:r>
            <a:r>
              <a:rPr dirty="0" sz="2000" spc="7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Stanford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5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  <a:hlinkClick r:id="rId2"/>
              </a:rPr>
              <a:t>http://www.db-class.org/course/auth/welcome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Calibri"/>
              <a:buChar char="–"/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LaTeX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tutorials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https://</a:t>
            </a:r>
            <a:r>
              <a:rPr dirty="0" sz="1800" spc="-5">
                <a:latin typeface="Calibri"/>
                <a:cs typeface="Calibri"/>
                <a:hlinkClick r:id="rId3"/>
              </a:rPr>
              <a:t>www.overleaf.com/learn/latex/Tutorials</a:t>
            </a:r>
            <a:endParaRPr sz="18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4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https://</a:t>
            </a:r>
            <a:r>
              <a:rPr dirty="0" sz="1800" spc="-5">
                <a:latin typeface="Calibri"/>
                <a:cs typeface="Calibri"/>
                <a:hlinkClick r:id="rId4"/>
              </a:rPr>
              <a:t>www.latex-tutorial.com/tutorials/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Char char="–"/>
            </a:pP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List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LaTeX Math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Symbols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5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https://</a:t>
            </a:r>
            <a:r>
              <a:rPr dirty="0" sz="1800" spc="-5">
                <a:latin typeface="Calibri"/>
                <a:cs typeface="Calibri"/>
                <a:hlinkClick r:id="rId5"/>
              </a:rPr>
              <a:t>www.caam.rice.edu/~heinken/latex/symbols.pdf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8533765" cy="48488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solidFill>
                  <a:srgbClr val="FF6600"/>
                </a:solidFill>
                <a:latin typeface="Calibri"/>
                <a:cs typeface="Calibri"/>
              </a:rPr>
              <a:t>Late </a:t>
            </a:r>
            <a:r>
              <a:rPr dirty="0" sz="2400" spc="-5" b="1">
                <a:solidFill>
                  <a:srgbClr val="FF6600"/>
                </a:solidFill>
                <a:latin typeface="Calibri"/>
                <a:cs typeface="Calibri"/>
              </a:rPr>
              <a:t>submission </a:t>
            </a:r>
            <a:r>
              <a:rPr dirty="0" sz="2400" b="1">
                <a:solidFill>
                  <a:srgbClr val="FF6600"/>
                </a:solidFill>
                <a:latin typeface="Calibri"/>
                <a:cs typeface="Calibri"/>
              </a:rPr>
              <a:t>policy</a:t>
            </a:r>
            <a:endParaRPr sz="24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Submissions within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first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day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(24 hours) after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deadline: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%</a:t>
            </a:r>
            <a:r>
              <a:rPr dirty="0" sz="2000" spc="8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credit.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Submissions within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second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day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after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deadline: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%</a:t>
            </a:r>
            <a:r>
              <a:rPr dirty="0" sz="2000" spc="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credit.</a:t>
            </a:r>
            <a:endParaRPr sz="2000">
              <a:latin typeface="Calibri"/>
              <a:cs typeface="Calibri"/>
            </a:endParaRPr>
          </a:p>
          <a:p>
            <a:pPr lvl="1" marL="755650" indent="-286385">
              <a:lnSpc>
                <a:spcPct val="100000"/>
              </a:lnSpc>
              <a:spcBef>
                <a:spcPts val="50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Submissions within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third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day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after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deadline: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2000" spc="-5" b="1">
                <a:solidFill>
                  <a:srgbClr val="404040"/>
                </a:solidFill>
                <a:latin typeface="Calibri"/>
                <a:cs typeface="Calibri"/>
              </a:rPr>
              <a:t>30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%</a:t>
            </a:r>
            <a:r>
              <a:rPr dirty="0" sz="2000" spc="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credit.</a:t>
            </a:r>
            <a:endParaRPr sz="2000">
              <a:latin typeface="Calibri"/>
              <a:cs typeface="Calibri"/>
            </a:endParaRPr>
          </a:p>
          <a:p>
            <a:pPr lvl="1" marL="748665" marR="5080" indent="-279400">
              <a:lnSpc>
                <a:spcPct val="100400"/>
              </a:lnSpc>
              <a:spcBef>
                <a:spcPts val="49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No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assignments after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third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day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(i.e., 72 hours after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the deadline)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will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be 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accepted. (Exceptions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to this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policy may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be 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granted, only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given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serious 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circumstances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dirty="0" sz="2000" i="1">
                <a:solidFill>
                  <a:srgbClr val="404040"/>
                </a:solidFill>
                <a:latin typeface="Calibri"/>
                <a:cs typeface="Calibri"/>
              </a:rPr>
              <a:t>at the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discretion </a:t>
            </a:r>
            <a:r>
              <a:rPr dirty="0" sz="2000" i="1">
                <a:solidFill>
                  <a:srgbClr val="404040"/>
                </a:solidFill>
                <a:latin typeface="Calibri"/>
                <a:cs typeface="Calibri"/>
              </a:rPr>
              <a:t>of the </a:t>
            </a:r>
            <a:r>
              <a:rPr dirty="0" sz="2000" spc="-5" i="1">
                <a:solidFill>
                  <a:srgbClr val="404040"/>
                </a:solidFill>
                <a:latin typeface="Calibri"/>
                <a:cs typeface="Calibri"/>
              </a:rPr>
              <a:t>Instructor</a:t>
            </a:r>
            <a:r>
              <a:rPr dirty="0" sz="2000" spc="-5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 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975"/>
              </a:spcBef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Cheating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/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Plagiarism policy</a:t>
            </a:r>
            <a:endParaRPr sz="24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425"/>
              </a:spcBef>
              <a:buChar char="–"/>
              <a:tabLst>
                <a:tab pos="610235" algn="l"/>
              </a:tabLst>
            </a:pPr>
            <a:r>
              <a:rPr dirty="0" sz="2000">
                <a:latin typeface="Calibri"/>
                <a:cs typeface="Calibri"/>
              </a:rPr>
              <a:t>Students </a:t>
            </a:r>
            <a:r>
              <a:rPr dirty="0" sz="2000" spc="-5">
                <a:latin typeface="Calibri"/>
                <a:cs typeface="Calibri"/>
              </a:rPr>
              <a:t>who </a:t>
            </a:r>
            <a:r>
              <a:rPr dirty="0" sz="2000">
                <a:latin typeface="Calibri"/>
                <a:cs typeface="Calibri"/>
              </a:rPr>
              <a:t>cheat </a:t>
            </a:r>
            <a:r>
              <a:rPr dirty="0" sz="2000" spc="-5">
                <a:latin typeface="Calibri"/>
                <a:cs typeface="Calibri"/>
              </a:rPr>
              <a:t>once will </a:t>
            </a:r>
            <a:r>
              <a:rPr dirty="0" sz="2000">
                <a:latin typeface="Calibri"/>
                <a:cs typeface="Calibri"/>
              </a:rPr>
              <a:t>get </a:t>
            </a:r>
            <a:r>
              <a:rPr dirty="0" sz="2000" b="1">
                <a:latin typeface="Calibri"/>
                <a:cs typeface="Calibri"/>
              </a:rPr>
              <a:t>0 </a:t>
            </a:r>
            <a:r>
              <a:rPr dirty="0" sz="2000" spc="-5">
                <a:latin typeface="Calibri"/>
                <a:cs typeface="Calibri"/>
              </a:rPr>
              <a:t>points on </a:t>
            </a:r>
            <a:r>
              <a:rPr dirty="0" sz="2000">
                <a:latin typeface="Calibri"/>
                <a:cs typeface="Calibri"/>
              </a:rPr>
              <a:t>that exam /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assignment.</a:t>
            </a:r>
            <a:endParaRPr sz="2000">
              <a:latin typeface="Calibri"/>
              <a:cs typeface="Calibri"/>
            </a:endParaRPr>
          </a:p>
          <a:p>
            <a:pPr lvl="1" marL="608965" marR="138430" indent="-203200">
              <a:lnSpc>
                <a:spcPct val="100800"/>
              </a:lnSpc>
              <a:spcBef>
                <a:spcPts val="480"/>
              </a:spcBef>
              <a:buChar char="–"/>
              <a:tabLst>
                <a:tab pos="610235" algn="l"/>
              </a:tabLst>
            </a:pPr>
            <a:r>
              <a:rPr dirty="0" sz="2000">
                <a:latin typeface="Calibri"/>
                <a:cs typeface="Calibri"/>
              </a:rPr>
              <a:t>Any </a:t>
            </a:r>
            <a:r>
              <a:rPr dirty="0" sz="2000" spc="-5">
                <a:latin typeface="Calibri"/>
                <a:cs typeface="Calibri"/>
              </a:rPr>
              <a:t>follow-up </a:t>
            </a:r>
            <a:r>
              <a:rPr dirty="0" sz="2000">
                <a:latin typeface="Calibri"/>
                <a:cs typeface="Calibri"/>
              </a:rPr>
              <a:t>instances </a:t>
            </a:r>
            <a:r>
              <a:rPr dirty="0" sz="2000" spc="-5">
                <a:latin typeface="Calibri"/>
                <a:cs typeface="Calibri"/>
              </a:rPr>
              <a:t>of cheating/plagiarism will result </a:t>
            </a:r>
            <a:r>
              <a:rPr dirty="0" sz="2000">
                <a:latin typeface="Calibri"/>
                <a:cs typeface="Calibri"/>
              </a:rPr>
              <a:t>in failing the class  and </a:t>
            </a:r>
            <a:r>
              <a:rPr dirty="0" sz="2000" spc="-5">
                <a:latin typeface="Calibri"/>
                <a:cs typeface="Calibri"/>
              </a:rPr>
              <a:t>will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5">
                <a:latin typeface="Calibri"/>
                <a:cs typeface="Calibri"/>
              </a:rPr>
              <a:t>reported </a:t>
            </a:r>
            <a:r>
              <a:rPr dirty="0" sz="2000">
                <a:latin typeface="Calibri"/>
                <a:cs typeface="Calibri"/>
              </a:rPr>
              <a:t>to </a:t>
            </a:r>
            <a:r>
              <a:rPr dirty="0" sz="2000" spc="-5">
                <a:latin typeface="Calibri"/>
                <a:cs typeface="Calibri"/>
              </a:rPr>
              <a:t>Mason's honor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committee.</a:t>
            </a:r>
            <a:endParaRPr sz="2000">
              <a:latin typeface="Calibri"/>
              <a:cs typeface="Calibri"/>
            </a:endParaRPr>
          </a:p>
          <a:p>
            <a:pPr lvl="1" marL="608965" marR="163195" indent="-203200">
              <a:lnSpc>
                <a:spcPct val="100800"/>
              </a:lnSpc>
              <a:spcBef>
                <a:spcPts val="459"/>
              </a:spcBef>
              <a:buChar char="–"/>
              <a:tabLst>
                <a:tab pos="610235" algn="l"/>
              </a:tabLst>
            </a:pPr>
            <a:r>
              <a:rPr dirty="0" sz="2000">
                <a:latin typeface="Calibri"/>
                <a:cs typeface="Calibri"/>
              </a:rPr>
              <a:t>It is </a:t>
            </a:r>
            <a:r>
              <a:rPr dirty="0" sz="2000" spc="-5">
                <a:latin typeface="Calibri"/>
                <a:cs typeface="Calibri"/>
              </a:rPr>
              <a:t>better </a:t>
            </a:r>
            <a:r>
              <a:rPr dirty="0" sz="2000">
                <a:latin typeface="Calibri"/>
                <a:cs typeface="Calibri"/>
              </a:rPr>
              <a:t>to ask the </a:t>
            </a:r>
            <a:r>
              <a:rPr dirty="0" sz="2000" spc="-5">
                <a:latin typeface="Calibri"/>
                <a:cs typeface="Calibri"/>
              </a:rPr>
              <a:t>instructor or </a:t>
            </a:r>
            <a:r>
              <a:rPr dirty="0" sz="2000">
                <a:latin typeface="Calibri"/>
                <a:cs typeface="Calibri"/>
              </a:rPr>
              <a:t>the TA if </a:t>
            </a:r>
            <a:r>
              <a:rPr dirty="0" sz="2000" spc="-5">
                <a:latin typeface="Calibri"/>
                <a:cs typeface="Calibri"/>
              </a:rPr>
              <a:t>you have </a:t>
            </a:r>
            <a:r>
              <a:rPr dirty="0" sz="2000">
                <a:latin typeface="Calibri"/>
                <a:cs typeface="Calibri"/>
              </a:rPr>
              <a:t>any </a:t>
            </a:r>
            <a:r>
              <a:rPr dirty="0" sz="2000" spc="-5">
                <a:latin typeface="Calibri"/>
                <a:cs typeface="Calibri"/>
              </a:rPr>
              <a:t>questions or </a:t>
            </a:r>
            <a:r>
              <a:rPr dirty="0" sz="2000">
                <a:latin typeface="Calibri"/>
                <a:cs typeface="Calibri"/>
              </a:rPr>
              <a:t>need  any help. </a:t>
            </a:r>
            <a:r>
              <a:rPr dirty="0" sz="2000" spc="-5">
                <a:latin typeface="Calibri"/>
                <a:cs typeface="Calibri"/>
              </a:rPr>
              <a:t>We are </a:t>
            </a:r>
            <a:r>
              <a:rPr dirty="0" sz="2000">
                <a:latin typeface="Calibri"/>
                <a:cs typeface="Calibri"/>
              </a:rPr>
              <a:t>happy to </a:t>
            </a:r>
            <a:r>
              <a:rPr dirty="0" sz="2000" spc="-5">
                <a:latin typeface="Calibri"/>
                <a:cs typeface="Calibri"/>
              </a:rPr>
              <a:t>answer your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questions.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191260"/>
            <a:ext cx="2409190" cy="19126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15900" indent="-203835">
              <a:lnSpc>
                <a:spcPct val="100000"/>
              </a:lnSpc>
              <a:spcBef>
                <a:spcPts val="580"/>
              </a:spcBef>
              <a:buClr>
                <a:srgbClr val="009973"/>
              </a:buClr>
              <a:buFont typeface="Calibri"/>
              <a:buChar char="•"/>
              <a:tabLst>
                <a:tab pos="216535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Grade:</a:t>
            </a:r>
            <a:endParaRPr sz="24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400"/>
              </a:spcBef>
              <a:buChar char="–"/>
              <a:tabLst>
                <a:tab pos="508634" algn="l"/>
              </a:tabLst>
            </a:pPr>
            <a:r>
              <a:rPr dirty="0" sz="2000">
                <a:latin typeface="Calibri"/>
                <a:cs typeface="Calibri"/>
              </a:rPr>
              <a:t>Final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exam</a:t>
            </a:r>
            <a:endParaRPr sz="20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500"/>
              </a:spcBef>
              <a:buChar char="–"/>
              <a:tabLst>
                <a:tab pos="508634" algn="l"/>
              </a:tabLst>
            </a:pPr>
            <a:r>
              <a:rPr dirty="0" sz="2000" spc="-5">
                <a:latin typeface="Calibri"/>
                <a:cs typeface="Calibri"/>
              </a:rPr>
              <a:t>Midterm</a:t>
            </a:r>
            <a:endParaRPr sz="20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500"/>
              </a:spcBef>
              <a:buChar char="–"/>
              <a:tabLst>
                <a:tab pos="508634" algn="l"/>
              </a:tabLst>
            </a:pPr>
            <a:r>
              <a:rPr dirty="0" sz="2000" spc="-5">
                <a:latin typeface="Calibri"/>
                <a:cs typeface="Calibri"/>
              </a:rPr>
              <a:t>Assignments</a:t>
            </a:r>
            <a:endParaRPr sz="20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500"/>
              </a:spcBef>
              <a:buChar char="–"/>
              <a:tabLst>
                <a:tab pos="508634" algn="l"/>
              </a:tabLst>
            </a:pPr>
            <a:r>
              <a:rPr dirty="0" sz="2000">
                <a:latin typeface="Calibri"/>
                <a:cs typeface="Calibri"/>
              </a:rPr>
              <a:t>Class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Participation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1401" y="1605279"/>
            <a:ext cx="984250" cy="149860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spc="-5">
                <a:latin typeface="Calibri"/>
                <a:cs typeface="Calibri"/>
              </a:rPr>
              <a:t>20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20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50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10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896" y="4029098"/>
            <a:ext cx="1419225" cy="2257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05692" y="3314694"/>
            <a:ext cx="7180580" cy="1438275"/>
          </a:xfrm>
          <a:custGeom>
            <a:avLst/>
            <a:gdLst/>
            <a:ahLst/>
            <a:cxnLst/>
            <a:rect l="l" t="t" r="r" b="b"/>
            <a:pathLst>
              <a:path w="7180580" h="1438275">
                <a:moveTo>
                  <a:pt x="6841741" y="1067227"/>
                </a:moveTo>
                <a:lnTo>
                  <a:pt x="2107246" y="1067227"/>
                </a:lnTo>
                <a:lnTo>
                  <a:pt x="2137467" y="1081357"/>
                </a:lnTo>
                <a:lnTo>
                  <a:pt x="2201119" y="1108915"/>
                </a:lnTo>
                <a:lnTo>
                  <a:pt x="2268922" y="1135521"/>
                </a:lnTo>
                <a:lnTo>
                  <a:pt x="2340721" y="1161156"/>
                </a:lnTo>
                <a:lnTo>
                  <a:pt x="2378071" y="1173602"/>
                </a:lnTo>
                <a:lnTo>
                  <a:pt x="2416363" y="1185797"/>
                </a:lnTo>
                <a:lnTo>
                  <a:pt x="2455577" y="1197738"/>
                </a:lnTo>
                <a:lnTo>
                  <a:pt x="2495695" y="1209424"/>
                </a:lnTo>
                <a:lnTo>
                  <a:pt x="2536696" y="1220850"/>
                </a:lnTo>
                <a:lnTo>
                  <a:pt x="2578562" y="1232016"/>
                </a:lnTo>
                <a:lnTo>
                  <a:pt x="2621274" y="1242917"/>
                </a:lnTo>
                <a:lnTo>
                  <a:pt x="2664812" y="1253552"/>
                </a:lnTo>
                <a:lnTo>
                  <a:pt x="2709158" y="1263918"/>
                </a:lnTo>
                <a:lnTo>
                  <a:pt x="2754291" y="1274012"/>
                </a:lnTo>
                <a:lnTo>
                  <a:pt x="2846845" y="1293374"/>
                </a:lnTo>
                <a:lnTo>
                  <a:pt x="2942320" y="1311618"/>
                </a:lnTo>
                <a:lnTo>
                  <a:pt x="3040564" y="1328723"/>
                </a:lnTo>
                <a:lnTo>
                  <a:pt x="3141421" y="1344668"/>
                </a:lnTo>
                <a:lnTo>
                  <a:pt x="3244739" y="1359433"/>
                </a:lnTo>
                <a:lnTo>
                  <a:pt x="3350365" y="1372996"/>
                </a:lnTo>
                <a:lnTo>
                  <a:pt x="3458144" y="1385337"/>
                </a:lnTo>
                <a:lnTo>
                  <a:pt x="3623514" y="1401511"/>
                </a:lnTo>
                <a:lnTo>
                  <a:pt x="3792866" y="1414817"/>
                </a:lnTo>
                <a:lnTo>
                  <a:pt x="3965680" y="1425186"/>
                </a:lnTo>
                <a:lnTo>
                  <a:pt x="4141439" y="1432546"/>
                </a:lnTo>
                <a:lnTo>
                  <a:pt x="4319625" y="1436829"/>
                </a:lnTo>
                <a:lnTo>
                  <a:pt x="4499718" y="1437963"/>
                </a:lnTo>
                <a:lnTo>
                  <a:pt x="4681200" y="1435878"/>
                </a:lnTo>
                <a:lnTo>
                  <a:pt x="4876508" y="1430000"/>
                </a:lnTo>
                <a:lnTo>
                  <a:pt x="5021888" y="1423147"/>
                </a:lnTo>
                <a:lnTo>
                  <a:pt x="5164146" y="1414316"/>
                </a:lnTo>
                <a:lnTo>
                  <a:pt x="5303103" y="1403568"/>
                </a:lnTo>
                <a:lnTo>
                  <a:pt x="5438578" y="1390965"/>
                </a:lnTo>
                <a:lnTo>
                  <a:pt x="5570393" y="1376568"/>
                </a:lnTo>
                <a:lnTo>
                  <a:pt x="5698366" y="1360437"/>
                </a:lnTo>
                <a:lnTo>
                  <a:pt x="5822320" y="1342634"/>
                </a:lnTo>
                <a:lnTo>
                  <a:pt x="5942072" y="1323220"/>
                </a:lnTo>
                <a:lnTo>
                  <a:pt x="6000317" y="1312927"/>
                </a:lnTo>
                <a:lnTo>
                  <a:pt x="6057445" y="1302255"/>
                </a:lnTo>
                <a:lnTo>
                  <a:pt x="6113433" y="1291211"/>
                </a:lnTo>
                <a:lnTo>
                  <a:pt x="6168258" y="1279801"/>
                </a:lnTo>
                <a:lnTo>
                  <a:pt x="6221898" y="1268035"/>
                </a:lnTo>
                <a:lnTo>
                  <a:pt x="6274331" y="1255920"/>
                </a:lnTo>
                <a:lnTo>
                  <a:pt x="6325534" y="1243463"/>
                </a:lnTo>
                <a:lnTo>
                  <a:pt x="6375485" y="1230671"/>
                </a:lnTo>
                <a:lnTo>
                  <a:pt x="6424161" y="1217554"/>
                </a:lnTo>
                <a:lnTo>
                  <a:pt x="6471539" y="1204117"/>
                </a:lnTo>
                <a:lnTo>
                  <a:pt x="6517598" y="1190369"/>
                </a:lnTo>
                <a:lnTo>
                  <a:pt x="6562315" y="1176318"/>
                </a:lnTo>
                <a:lnTo>
                  <a:pt x="6605667" y="1161970"/>
                </a:lnTo>
                <a:lnTo>
                  <a:pt x="6647632" y="1147335"/>
                </a:lnTo>
                <a:lnTo>
                  <a:pt x="6688187" y="1132418"/>
                </a:lnTo>
                <a:lnTo>
                  <a:pt x="6727310" y="1117229"/>
                </a:lnTo>
                <a:lnTo>
                  <a:pt x="6764979" y="1101774"/>
                </a:lnTo>
                <a:lnTo>
                  <a:pt x="6801171" y="1086062"/>
                </a:lnTo>
                <a:lnTo>
                  <a:pt x="6835863" y="1070099"/>
                </a:lnTo>
                <a:lnTo>
                  <a:pt x="6841741" y="1067227"/>
                </a:lnTo>
                <a:close/>
              </a:path>
              <a:path w="7180580" h="1438275">
                <a:moveTo>
                  <a:pt x="4485660" y="0"/>
                </a:moveTo>
                <a:lnTo>
                  <a:pt x="4282718" y="1861"/>
                </a:lnTo>
                <a:lnTo>
                  <a:pt x="4146209" y="5380"/>
                </a:lnTo>
                <a:lnTo>
                  <a:pt x="3999336" y="11222"/>
                </a:lnTo>
                <a:lnTo>
                  <a:pt x="3855494" y="19071"/>
                </a:lnTo>
                <a:lnTo>
                  <a:pt x="3714864" y="28868"/>
                </a:lnTo>
                <a:lnTo>
                  <a:pt x="3577626" y="40551"/>
                </a:lnTo>
                <a:lnTo>
                  <a:pt x="3443958" y="54059"/>
                </a:lnTo>
                <a:lnTo>
                  <a:pt x="3314041" y="69331"/>
                </a:lnTo>
                <a:lnTo>
                  <a:pt x="3188056" y="86305"/>
                </a:lnTo>
                <a:lnTo>
                  <a:pt x="3066180" y="104922"/>
                </a:lnTo>
                <a:lnTo>
                  <a:pt x="2948595" y="125119"/>
                </a:lnTo>
                <a:lnTo>
                  <a:pt x="2891467" y="135791"/>
                </a:lnTo>
                <a:lnTo>
                  <a:pt x="2835480" y="146835"/>
                </a:lnTo>
                <a:lnTo>
                  <a:pt x="2780654" y="158244"/>
                </a:lnTo>
                <a:lnTo>
                  <a:pt x="2727014" y="170010"/>
                </a:lnTo>
                <a:lnTo>
                  <a:pt x="2674581" y="182126"/>
                </a:lnTo>
                <a:lnTo>
                  <a:pt x="2623378" y="194583"/>
                </a:lnTo>
                <a:lnTo>
                  <a:pt x="2573427" y="207374"/>
                </a:lnTo>
                <a:lnTo>
                  <a:pt x="2524751" y="220492"/>
                </a:lnTo>
                <a:lnTo>
                  <a:pt x="2477373" y="233929"/>
                </a:lnTo>
                <a:lnTo>
                  <a:pt x="2431314" y="247677"/>
                </a:lnTo>
                <a:lnTo>
                  <a:pt x="2386597" y="261728"/>
                </a:lnTo>
                <a:lnTo>
                  <a:pt x="2343245" y="276075"/>
                </a:lnTo>
                <a:lnTo>
                  <a:pt x="2301280" y="290711"/>
                </a:lnTo>
                <a:lnTo>
                  <a:pt x="2260725" y="305627"/>
                </a:lnTo>
                <a:lnTo>
                  <a:pt x="2221602" y="320817"/>
                </a:lnTo>
                <a:lnTo>
                  <a:pt x="2183933" y="336272"/>
                </a:lnTo>
                <a:lnTo>
                  <a:pt x="2147742" y="351984"/>
                </a:lnTo>
                <a:lnTo>
                  <a:pt x="2113049" y="367947"/>
                </a:lnTo>
                <a:lnTo>
                  <a:pt x="2048254" y="400592"/>
                </a:lnTo>
                <a:lnTo>
                  <a:pt x="1989726" y="434146"/>
                </a:lnTo>
                <a:lnTo>
                  <a:pt x="1937645" y="468548"/>
                </a:lnTo>
                <a:lnTo>
                  <a:pt x="1892192" y="503737"/>
                </a:lnTo>
                <a:lnTo>
                  <a:pt x="1853545" y="539651"/>
                </a:lnTo>
                <a:lnTo>
                  <a:pt x="1821886" y="576230"/>
                </a:lnTo>
                <a:lnTo>
                  <a:pt x="1797393" y="613413"/>
                </a:lnTo>
                <a:lnTo>
                  <a:pt x="1780246" y="651138"/>
                </a:lnTo>
                <a:lnTo>
                  <a:pt x="1770625" y="689345"/>
                </a:lnTo>
                <a:lnTo>
                  <a:pt x="1768693" y="708610"/>
                </a:lnTo>
                <a:lnTo>
                  <a:pt x="1768710" y="727972"/>
                </a:lnTo>
                <a:lnTo>
                  <a:pt x="1770699" y="747424"/>
                </a:lnTo>
                <a:lnTo>
                  <a:pt x="1774681" y="766959"/>
                </a:lnTo>
                <a:lnTo>
                  <a:pt x="1780680" y="786568"/>
                </a:lnTo>
                <a:lnTo>
                  <a:pt x="1788717" y="806243"/>
                </a:lnTo>
                <a:lnTo>
                  <a:pt x="0" y="1104597"/>
                </a:lnTo>
                <a:lnTo>
                  <a:pt x="2107246" y="1067227"/>
                </a:lnTo>
                <a:lnTo>
                  <a:pt x="6841741" y="1067227"/>
                </a:lnTo>
                <a:lnTo>
                  <a:pt x="6869033" y="1053894"/>
                </a:lnTo>
                <a:lnTo>
                  <a:pt x="6930717" y="1020787"/>
                </a:lnTo>
                <a:lnTo>
                  <a:pt x="6986044" y="986801"/>
                </a:lnTo>
                <a:lnTo>
                  <a:pt x="7034834" y="951998"/>
                </a:lnTo>
                <a:lnTo>
                  <a:pt x="7076906" y="916439"/>
                </a:lnTo>
                <a:lnTo>
                  <a:pt x="7112082" y="880184"/>
                </a:lnTo>
                <a:lnTo>
                  <a:pt x="7140180" y="843296"/>
                </a:lnTo>
                <a:lnTo>
                  <a:pt x="7161023" y="805834"/>
                </a:lnTo>
                <a:lnTo>
                  <a:pt x="7174429" y="767860"/>
                </a:lnTo>
                <a:lnTo>
                  <a:pt x="7180220" y="729436"/>
                </a:lnTo>
                <a:lnTo>
                  <a:pt x="7180203" y="710074"/>
                </a:lnTo>
                <a:lnTo>
                  <a:pt x="7174232" y="671087"/>
                </a:lnTo>
                <a:lnTo>
                  <a:pt x="7160196" y="631802"/>
                </a:lnTo>
                <a:lnTo>
                  <a:pt x="7140174" y="595750"/>
                </a:lnTo>
                <a:lnTo>
                  <a:pt x="7113698" y="560381"/>
                </a:lnTo>
                <a:lnTo>
                  <a:pt x="7080947" y="525732"/>
                </a:lnTo>
                <a:lnTo>
                  <a:pt x="7042104" y="491843"/>
                </a:lnTo>
                <a:lnTo>
                  <a:pt x="6997348" y="458749"/>
                </a:lnTo>
                <a:lnTo>
                  <a:pt x="6946860" y="426488"/>
                </a:lnTo>
                <a:lnTo>
                  <a:pt x="6890822" y="395099"/>
                </a:lnTo>
                <a:lnTo>
                  <a:pt x="6829413" y="364619"/>
                </a:lnTo>
                <a:lnTo>
                  <a:pt x="6762815" y="335085"/>
                </a:lnTo>
                <a:lnTo>
                  <a:pt x="6691209" y="306534"/>
                </a:lnTo>
                <a:lnTo>
                  <a:pt x="6653584" y="292640"/>
                </a:lnTo>
                <a:lnTo>
                  <a:pt x="6614774" y="279006"/>
                </a:lnTo>
                <a:lnTo>
                  <a:pt x="6574803" y="265636"/>
                </a:lnTo>
                <a:lnTo>
                  <a:pt x="6533693" y="252536"/>
                </a:lnTo>
                <a:lnTo>
                  <a:pt x="6491466" y="239710"/>
                </a:lnTo>
                <a:lnTo>
                  <a:pt x="6448145" y="227162"/>
                </a:lnTo>
                <a:lnTo>
                  <a:pt x="6403753" y="214899"/>
                </a:lnTo>
                <a:lnTo>
                  <a:pt x="6358312" y="202923"/>
                </a:lnTo>
                <a:lnTo>
                  <a:pt x="6311845" y="191241"/>
                </a:lnTo>
                <a:lnTo>
                  <a:pt x="6264374" y="179856"/>
                </a:lnTo>
                <a:lnTo>
                  <a:pt x="6215923" y="168773"/>
                </a:lnTo>
                <a:lnTo>
                  <a:pt x="6166512" y="157998"/>
                </a:lnTo>
                <a:lnTo>
                  <a:pt x="6064907" y="137387"/>
                </a:lnTo>
                <a:lnTo>
                  <a:pt x="5959740" y="118060"/>
                </a:lnTo>
                <a:lnTo>
                  <a:pt x="5851191" y="100055"/>
                </a:lnTo>
                <a:lnTo>
                  <a:pt x="5739441" y="83410"/>
                </a:lnTo>
                <a:lnTo>
                  <a:pt x="5624671" y="68162"/>
                </a:lnTo>
                <a:lnTo>
                  <a:pt x="5507061" y="54348"/>
                </a:lnTo>
                <a:lnTo>
                  <a:pt x="5386793" y="42007"/>
                </a:lnTo>
                <a:lnTo>
                  <a:pt x="5264047" y="31176"/>
                </a:lnTo>
                <a:lnTo>
                  <a:pt x="5139004" y="21892"/>
                </a:lnTo>
                <a:lnTo>
                  <a:pt x="5011845" y="14193"/>
                </a:lnTo>
                <a:lnTo>
                  <a:pt x="4817533" y="5699"/>
                </a:lnTo>
                <a:lnTo>
                  <a:pt x="4619477" y="983"/>
                </a:lnTo>
                <a:lnTo>
                  <a:pt x="448566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05692" y="3314694"/>
            <a:ext cx="7180580" cy="1438275"/>
          </a:xfrm>
          <a:custGeom>
            <a:avLst/>
            <a:gdLst/>
            <a:ahLst/>
            <a:cxnLst/>
            <a:rect l="l" t="t" r="r" b="b"/>
            <a:pathLst>
              <a:path w="7180580" h="1438275">
                <a:moveTo>
                  <a:pt x="0" y="1104597"/>
                </a:moveTo>
                <a:lnTo>
                  <a:pt x="1788716" y="806243"/>
                </a:lnTo>
                <a:lnTo>
                  <a:pt x="1780678" y="786567"/>
                </a:lnTo>
                <a:lnTo>
                  <a:pt x="1774680" y="766958"/>
                </a:lnTo>
                <a:lnTo>
                  <a:pt x="1770698" y="747424"/>
                </a:lnTo>
                <a:lnTo>
                  <a:pt x="1768709" y="727972"/>
                </a:lnTo>
                <a:lnTo>
                  <a:pt x="1768692" y="708610"/>
                </a:lnTo>
                <a:lnTo>
                  <a:pt x="1770624" y="689345"/>
                </a:lnTo>
                <a:lnTo>
                  <a:pt x="1780245" y="651138"/>
                </a:lnTo>
                <a:lnTo>
                  <a:pt x="1797392" y="613413"/>
                </a:lnTo>
                <a:lnTo>
                  <a:pt x="1821885" y="576230"/>
                </a:lnTo>
                <a:lnTo>
                  <a:pt x="1853545" y="539651"/>
                </a:lnTo>
                <a:lnTo>
                  <a:pt x="1892191" y="503737"/>
                </a:lnTo>
                <a:lnTo>
                  <a:pt x="1937645" y="468548"/>
                </a:lnTo>
                <a:lnTo>
                  <a:pt x="1989725" y="434146"/>
                </a:lnTo>
                <a:lnTo>
                  <a:pt x="2048253" y="400592"/>
                </a:lnTo>
                <a:lnTo>
                  <a:pt x="2113049" y="367946"/>
                </a:lnTo>
                <a:lnTo>
                  <a:pt x="2147741" y="351984"/>
                </a:lnTo>
                <a:lnTo>
                  <a:pt x="2183933" y="336271"/>
                </a:lnTo>
                <a:lnTo>
                  <a:pt x="2221601" y="320817"/>
                </a:lnTo>
                <a:lnTo>
                  <a:pt x="2260724" y="305627"/>
                </a:lnTo>
                <a:lnTo>
                  <a:pt x="2301280" y="290711"/>
                </a:lnTo>
                <a:lnTo>
                  <a:pt x="2343245" y="276075"/>
                </a:lnTo>
                <a:lnTo>
                  <a:pt x="2386597" y="261728"/>
                </a:lnTo>
                <a:lnTo>
                  <a:pt x="2431313" y="247677"/>
                </a:lnTo>
                <a:lnTo>
                  <a:pt x="2477372" y="233929"/>
                </a:lnTo>
                <a:lnTo>
                  <a:pt x="2524751" y="220492"/>
                </a:lnTo>
                <a:lnTo>
                  <a:pt x="2573427" y="207374"/>
                </a:lnTo>
                <a:lnTo>
                  <a:pt x="2623378" y="194583"/>
                </a:lnTo>
                <a:lnTo>
                  <a:pt x="2674581" y="182126"/>
                </a:lnTo>
                <a:lnTo>
                  <a:pt x="2727013" y="170010"/>
                </a:lnTo>
                <a:lnTo>
                  <a:pt x="2780654" y="158244"/>
                </a:lnTo>
                <a:lnTo>
                  <a:pt x="2835479" y="146835"/>
                </a:lnTo>
                <a:lnTo>
                  <a:pt x="2891466" y="135791"/>
                </a:lnTo>
                <a:lnTo>
                  <a:pt x="2948594" y="125118"/>
                </a:lnTo>
                <a:lnTo>
                  <a:pt x="3006839" y="114826"/>
                </a:lnTo>
                <a:lnTo>
                  <a:pt x="3066179" y="104921"/>
                </a:lnTo>
                <a:lnTo>
                  <a:pt x="3126592" y="95412"/>
                </a:lnTo>
                <a:lnTo>
                  <a:pt x="3188055" y="86305"/>
                </a:lnTo>
                <a:lnTo>
                  <a:pt x="3250545" y="77609"/>
                </a:lnTo>
                <a:lnTo>
                  <a:pt x="3314040" y="69330"/>
                </a:lnTo>
                <a:lnTo>
                  <a:pt x="3378519" y="61478"/>
                </a:lnTo>
                <a:lnTo>
                  <a:pt x="3443957" y="54059"/>
                </a:lnTo>
                <a:lnTo>
                  <a:pt x="3510333" y="47080"/>
                </a:lnTo>
                <a:lnTo>
                  <a:pt x="3577624" y="40551"/>
                </a:lnTo>
                <a:lnTo>
                  <a:pt x="3645808" y="34478"/>
                </a:lnTo>
                <a:lnTo>
                  <a:pt x="3714863" y="28868"/>
                </a:lnTo>
                <a:lnTo>
                  <a:pt x="3784765" y="23730"/>
                </a:lnTo>
                <a:lnTo>
                  <a:pt x="3855493" y="19071"/>
                </a:lnTo>
                <a:lnTo>
                  <a:pt x="3927023" y="14899"/>
                </a:lnTo>
                <a:lnTo>
                  <a:pt x="3999334" y="11222"/>
                </a:lnTo>
                <a:lnTo>
                  <a:pt x="4072403" y="8046"/>
                </a:lnTo>
                <a:lnTo>
                  <a:pt x="4146207" y="5380"/>
                </a:lnTo>
                <a:lnTo>
                  <a:pt x="4214568" y="3389"/>
                </a:lnTo>
                <a:lnTo>
                  <a:pt x="4282716" y="1861"/>
                </a:lnTo>
                <a:lnTo>
                  <a:pt x="4350629" y="789"/>
                </a:lnTo>
                <a:lnTo>
                  <a:pt x="4418284" y="170"/>
                </a:lnTo>
                <a:lnTo>
                  <a:pt x="4485659" y="0"/>
                </a:lnTo>
                <a:lnTo>
                  <a:pt x="4552730" y="272"/>
                </a:lnTo>
                <a:lnTo>
                  <a:pt x="4619475" y="983"/>
                </a:lnTo>
                <a:lnTo>
                  <a:pt x="4685873" y="2127"/>
                </a:lnTo>
                <a:lnTo>
                  <a:pt x="4751899" y="3701"/>
                </a:lnTo>
                <a:lnTo>
                  <a:pt x="4817532" y="5699"/>
                </a:lnTo>
                <a:lnTo>
                  <a:pt x="4882749" y="8117"/>
                </a:lnTo>
                <a:lnTo>
                  <a:pt x="4947527" y="10950"/>
                </a:lnTo>
                <a:lnTo>
                  <a:pt x="5011843" y="14193"/>
                </a:lnTo>
                <a:lnTo>
                  <a:pt x="5075676" y="17842"/>
                </a:lnTo>
                <a:lnTo>
                  <a:pt x="5139003" y="21892"/>
                </a:lnTo>
                <a:lnTo>
                  <a:pt x="5201800" y="26338"/>
                </a:lnTo>
                <a:lnTo>
                  <a:pt x="5264046" y="31176"/>
                </a:lnTo>
                <a:lnTo>
                  <a:pt x="5325717" y="36401"/>
                </a:lnTo>
                <a:lnTo>
                  <a:pt x="5386792" y="42007"/>
                </a:lnTo>
                <a:lnTo>
                  <a:pt x="5447247" y="47992"/>
                </a:lnTo>
                <a:lnTo>
                  <a:pt x="5507060" y="54348"/>
                </a:lnTo>
                <a:lnTo>
                  <a:pt x="5566208" y="61073"/>
                </a:lnTo>
                <a:lnTo>
                  <a:pt x="5624670" y="68162"/>
                </a:lnTo>
                <a:lnTo>
                  <a:pt x="5682421" y="75609"/>
                </a:lnTo>
                <a:lnTo>
                  <a:pt x="5739440" y="83410"/>
                </a:lnTo>
                <a:lnTo>
                  <a:pt x="5795704" y="91560"/>
                </a:lnTo>
                <a:lnTo>
                  <a:pt x="5851190" y="100055"/>
                </a:lnTo>
                <a:lnTo>
                  <a:pt x="5905876" y="108890"/>
                </a:lnTo>
                <a:lnTo>
                  <a:pt x="5959739" y="118060"/>
                </a:lnTo>
                <a:lnTo>
                  <a:pt x="6012757" y="127560"/>
                </a:lnTo>
                <a:lnTo>
                  <a:pt x="6064907" y="137387"/>
                </a:lnTo>
                <a:lnTo>
                  <a:pt x="6116166" y="147534"/>
                </a:lnTo>
                <a:lnTo>
                  <a:pt x="6166512" y="157998"/>
                </a:lnTo>
                <a:lnTo>
                  <a:pt x="6215922" y="168773"/>
                </a:lnTo>
                <a:lnTo>
                  <a:pt x="6264374" y="179856"/>
                </a:lnTo>
                <a:lnTo>
                  <a:pt x="6311844" y="191241"/>
                </a:lnTo>
                <a:lnTo>
                  <a:pt x="6358312" y="202923"/>
                </a:lnTo>
                <a:lnTo>
                  <a:pt x="6403753" y="214899"/>
                </a:lnTo>
                <a:lnTo>
                  <a:pt x="6448145" y="227162"/>
                </a:lnTo>
                <a:lnTo>
                  <a:pt x="6491466" y="239710"/>
                </a:lnTo>
                <a:lnTo>
                  <a:pt x="6533692" y="252536"/>
                </a:lnTo>
                <a:lnTo>
                  <a:pt x="6574803" y="265636"/>
                </a:lnTo>
                <a:lnTo>
                  <a:pt x="6614774" y="279006"/>
                </a:lnTo>
                <a:lnTo>
                  <a:pt x="6653583" y="292640"/>
                </a:lnTo>
                <a:lnTo>
                  <a:pt x="6691208" y="306534"/>
                </a:lnTo>
                <a:lnTo>
                  <a:pt x="6727626" y="320684"/>
                </a:lnTo>
                <a:lnTo>
                  <a:pt x="6796751" y="349731"/>
                </a:lnTo>
                <a:lnTo>
                  <a:pt x="6860777" y="379743"/>
                </a:lnTo>
                <a:lnTo>
                  <a:pt x="6919523" y="410682"/>
                </a:lnTo>
                <a:lnTo>
                  <a:pt x="6972809" y="442512"/>
                </a:lnTo>
                <a:lnTo>
                  <a:pt x="7020453" y="475194"/>
                </a:lnTo>
                <a:lnTo>
                  <a:pt x="7062276" y="508690"/>
                </a:lnTo>
                <a:lnTo>
                  <a:pt x="7098095" y="542964"/>
                </a:lnTo>
                <a:lnTo>
                  <a:pt x="7127731" y="577977"/>
                </a:lnTo>
                <a:lnTo>
                  <a:pt x="7151003" y="613693"/>
                </a:lnTo>
                <a:lnTo>
                  <a:pt x="7168233" y="651478"/>
                </a:lnTo>
                <a:lnTo>
                  <a:pt x="7178214" y="690621"/>
                </a:lnTo>
                <a:lnTo>
                  <a:pt x="7180219" y="729435"/>
                </a:lnTo>
                <a:lnTo>
                  <a:pt x="7178287" y="748700"/>
                </a:lnTo>
                <a:lnTo>
                  <a:pt x="7168666" y="786907"/>
                </a:lnTo>
                <a:lnTo>
                  <a:pt x="7151519" y="824632"/>
                </a:lnTo>
                <a:lnTo>
                  <a:pt x="7127026" y="861815"/>
                </a:lnTo>
                <a:lnTo>
                  <a:pt x="7095367" y="898394"/>
                </a:lnTo>
                <a:lnTo>
                  <a:pt x="7056720" y="934309"/>
                </a:lnTo>
                <a:lnTo>
                  <a:pt x="7011267" y="969497"/>
                </a:lnTo>
                <a:lnTo>
                  <a:pt x="6959186" y="1003899"/>
                </a:lnTo>
                <a:lnTo>
                  <a:pt x="6900658" y="1037453"/>
                </a:lnTo>
                <a:lnTo>
                  <a:pt x="6835862" y="1070099"/>
                </a:lnTo>
                <a:lnTo>
                  <a:pt x="6801170" y="1086061"/>
                </a:lnTo>
                <a:lnTo>
                  <a:pt x="6764978" y="1101774"/>
                </a:lnTo>
                <a:lnTo>
                  <a:pt x="6727310" y="1117229"/>
                </a:lnTo>
                <a:lnTo>
                  <a:pt x="6688187" y="1132418"/>
                </a:lnTo>
                <a:lnTo>
                  <a:pt x="6647631" y="1147334"/>
                </a:lnTo>
                <a:lnTo>
                  <a:pt x="6605666" y="1161970"/>
                </a:lnTo>
                <a:lnTo>
                  <a:pt x="6562314" y="1176317"/>
                </a:lnTo>
                <a:lnTo>
                  <a:pt x="6517598" y="1190369"/>
                </a:lnTo>
                <a:lnTo>
                  <a:pt x="6471539" y="1204116"/>
                </a:lnTo>
                <a:lnTo>
                  <a:pt x="6424160" y="1217553"/>
                </a:lnTo>
                <a:lnTo>
                  <a:pt x="6375484" y="1230671"/>
                </a:lnTo>
                <a:lnTo>
                  <a:pt x="6325533" y="1243462"/>
                </a:lnTo>
                <a:lnTo>
                  <a:pt x="6274330" y="1255919"/>
                </a:lnTo>
                <a:lnTo>
                  <a:pt x="6221897" y="1268035"/>
                </a:lnTo>
                <a:lnTo>
                  <a:pt x="6168257" y="1279801"/>
                </a:lnTo>
                <a:lnTo>
                  <a:pt x="6113432" y="1291210"/>
                </a:lnTo>
                <a:lnTo>
                  <a:pt x="6057444" y="1302255"/>
                </a:lnTo>
                <a:lnTo>
                  <a:pt x="6000317" y="1312927"/>
                </a:lnTo>
                <a:lnTo>
                  <a:pt x="5942072" y="1323219"/>
                </a:lnTo>
                <a:lnTo>
                  <a:pt x="5882731" y="1333124"/>
                </a:lnTo>
                <a:lnTo>
                  <a:pt x="5822319" y="1342633"/>
                </a:lnTo>
                <a:lnTo>
                  <a:pt x="5760856" y="1351740"/>
                </a:lnTo>
                <a:lnTo>
                  <a:pt x="5698366" y="1360436"/>
                </a:lnTo>
                <a:lnTo>
                  <a:pt x="5634870" y="1368715"/>
                </a:lnTo>
                <a:lnTo>
                  <a:pt x="5570392" y="1376567"/>
                </a:lnTo>
                <a:lnTo>
                  <a:pt x="5504954" y="1383986"/>
                </a:lnTo>
                <a:lnTo>
                  <a:pt x="5438578" y="1390965"/>
                </a:lnTo>
                <a:lnTo>
                  <a:pt x="5371286" y="1397494"/>
                </a:lnTo>
                <a:lnTo>
                  <a:pt x="5303102" y="1403567"/>
                </a:lnTo>
                <a:lnTo>
                  <a:pt x="5234048" y="1409177"/>
                </a:lnTo>
                <a:lnTo>
                  <a:pt x="5164146" y="1414315"/>
                </a:lnTo>
                <a:lnTo>
                  <a:pt x="5093418" y="1418974"/>
                </a:lnTo>
                <a:lnTo>
                  <a:pt x="5021887" y="1423146"/>
                </a:lnTo>
                <a:lnTo>
                  <a:pt x="4949577" y="1426823"/>
                </a:lnTo>
                <a:lnTo>
                  <a:pt x="4876508" y="1429999"/>
                </a:lnTo>
                <a:lnTo>
                  <a:pt x="4802703" y="1432665"/>
                </a:lnTo>
                <a:lnTo>
                  <a:pt x="4741912" y="1434455"/>
                </a:lnTo>
                <a:lnTo>
                  <a:pt x="4681199" y="1435878"/>
                </a:lnTo>
                <a:lnTo>
                  <a:pt x="4620583" y="1436934"/>
                </a:lnTo>
                <a:lnTo>
                  <a:pt x="4560082" y="1437628"/>
                </a:lnTo>
                <a:lnTo>
                  <a:pt x="4499717" y="1437962"/>
                </a:lnTo>
                <a:lnTo>
                  <a:pt x="4439506" y="1437938"/>
                </a:lnTo>
                <a:lnTo>
                  <a:pt x="4379469" y="1437559"/>
                </a:lnTo>
                <a:lnTo>
                  <a:pt x="4319624" y="1436828"/>
                </a:lnTo>
                <a:lnTo>
                  <a:pt x="4259992" y="1435747"/>
                </a:lnTo>
                <a:lnTo>
                  <a:pt x="4200590" y="1434319"/>
                </a:lnTo>
                <a:lnTo>
                  <a:pt x="4141439" y="1432545"/>
                </a:lnTo>
                <a:lnTo>
                  <a:pt x="4082557" y="1430430"/>
                </a:lnTo>
                <a:lnTo>
                  <a:pt x="4023965" y="1427976"/>
                </a:lnTo>
                <a:lnTo>
                  <a:pt x="3965680" y="1425185"/>
                </a:lnTo>
                <a:lnTo>
                  <a:pt x="3907722" y="1422059"/>
                </a:lnTo>
                <a:lnTo>
                  <a:pt x="3850111" y="1418602"/>
                </a:lnTo>
                <a:lnTo>
                  <a:pt x="3792865" y="1414816"/>
                </a:lnTo>
                <a:lnTo>
                  <a:pt x="3736004" y="1410703"/>
                </a:lnTo>
                <a:lnTo>
                  <a:pt x="3679547" y="1406267"/>
                </a:lnTo>
                <a:lnTo>
                  <a:pt x="3623514" y="1401510"/>
                </a:lnTo>
                <a:lnTo>
                  <a:pt x="3567922" y="1396433"/>
                </a:lnTo>
                <a:lnTo>
                  <a:pt x="3512793" y="1391041"/>
                </a:lnTo>
                <a:lnTo>
                  <a:pt x="3458144" y="1385336"/>
                </a:lnTo>
                <a:lnTo>
                  <a:pt x="3403994" y="1379320"/>
                </a:lnTo>
                <a:lnTo>
                  <a:pt x="3350365" y="1372995"/>
                </a:lnTo>
                <a:lnTo>
                  <a:pt x="3297273" y="1366365"/>
                </a:lnTo>
                <a:lnTo>
                  <a:pt x="3244739" y="1359432"/>
                </a:lnTo>
                <a:lnTo>
                  <a:pt x="3192782" y="1352199"/>
                </a:lnTo>
                <a:lnTo>
                  <a:pt x="3141421" y="1344667"/>
                </a:lnTo>
                <a:lnTo>
                  <a:pt x="3090675" y="1336841"/>
                </a:lnTo>
                <a:lnTo>
                  <a:pt x="3040563" y="1328722"/>
                </a:lnTo>
                <a:lnTo>
                  <a:pt x="2991105" y="1320313"/>
                </a:lnTo>
                <a:lnTo>
                  <a:pt x="2942320" y="1311617"/>
                </a:lnTo>
                <a:lnTo>
                  <a:pt x="2894227" y="1302636"/>
                </a:lnTo>
                <a:lnTo>
                  <a:pt x="2846844" y="1293373"/>
                </a:lnTo>
                <a:lnTo>
                  <a:pt x="2800193" y="1283830"/>
                </a:lnTo>
                <a:lnTo>
                  <a:pt x="2754291" y="1274011"/>
                </a:lnTo>
                <a:lnTo>
                  <a:pt x="2709157" y="1263917"/>
                </a:lnTo>
                <a:lnTo>
                  <a:pt x="2664812" y="1253551"/>
                </a:lnTo>
                <a:lnTo>
                  <a:pt x="2621274" y="1242916"/>
                </a:lnTo>
                <a:lnTo>
                  <a:pt x="2578562" y="1232015"/>
                </a:lnTo>
                <a:lnTo>
                  <a:pt x="2536696" y="1220849"/>
                </a:lnTo>
                <a:lnTo>
                  <a:pt x="2495694" y="1209423"/>
                </a:lnTo>
                <a:lnTo>
                  <a:pt x="2455577" y="1197737"/>
                </a:lnTo>
                <a:lnTo>
                  <a:pt x="2416362" y="1185796"/>
                </a:lnTo>
                <a:lnTo>
                  <a:pt x="2378071" y="1173601"/>
                </a:lnTo>
                <a:lnTo>
                  <a:pt x="2340720" y="1161155"/>
                </a:lnTo>
                <a:lnTo>
                  <a:pt x="2304331" y="1148461"/>
                </a:lnTo>
                <a:lnTo>
                  <a:pt x="2234511" y="1122338"/>
                </a:lnTo>
                <a:lnTo>
                  <a:pt x="2168764" y="1095253"/>
                </a:lnTo>
                <a:lnTo>
                  <a:pt x="2107245" y="1067227"/>
                </a:lnTo>
                <a:lnTo>
                  <a:pt x="0" y="110459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652" y="3825061"/>
            <a:ext cx="3155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How do I </a:t>
            </a:r>
            <a:r>
              <a:rPr dirty="0" sz="1800" spc="-5">
                <a:latin typeface="Times New Roman"/>
                <a:cs typeface="Times New Roman"/>
              </a:rPr>
              <a:t>get participation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points?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434" y="4863721"/>
            <a:ext cx="5495925" cy="1497965"/>
          </a:xfrm>
          <a:custGeom>
            <a:avLst/>
            <a:gdLst/>
            <a:ahLst/>
            <a:cxnLst/>
            <a:rect l="l" t="t" r="r" b="b"/>
            <a:pathLst>
              <a:path w="5495925" h="1497964">
                <a:moveTo>
                  <a:pt x="2722012" y="0"/>
                </a:moveTo>
                <a:lnTo>
                  <a:pt x="2560054" y="1046"/>
                </a:lnTo>
                <a:lnTo>
                  <a:pt x="2398374" y="4770"/>
                </a:lnTo>
                <a:lnTo>
                  <a:pt x="2237436" y="11179"/>
                </a:lnTo>
                <a:lnTo>
                  <a:pt x="2077705" y="20284"/>
                </a:lnTo>
                <a:lnTo>
                  <a:pt x="1919645" y="32096"/>
                </a:lnTo>
                <a:lnTo>
                  <a:pt x="1763722" y="46622"/>
                </a:lnTo>
                <a:lnTo>
                  <a:pt x="1610399" y="63874"/>
                </a:lnTo>
                <a:lnTo>
                  <a:pt x="1509857" y="76894"/>
                </a:lnTo>
                <a:lnTo>
                  <a:pt x="1410816" y="91133"/>
                </a:lnTo>
                <a:lnTo>
                  <a:pt x="1313413" y="106593"/>
                </a:lnTo>
                <a:lnTo>
                  <a:pt x="1217784" y="123277"/>
                </a:lnTo>
                <a:lnTo>
                  <a:pt x="1124069" y="141188"/>
                </a:lnTo>
                <a:lnTo>
                  <a:pt x="1032404" y="160330"/>
                </a:lnTo>
                <a:lnTo>
                  <a:pt x="942928" y="180704"/>
                </a:lnTo>
                <a:lnTo>
                  <a:pt x="879832" y="196167"/>
                </a:lnTo>
                <a:lnTo>
                  <a:pt x="818884" y="212050"/>
                </a:lnTo>
                <a:lnTo>
                  <a:pt x="760089" y="228338"/>
                </a:lnTo>
                <a:lnTo>
                  <a:pt x="703449" y="245017"/>
                </a:lnTo>
                <a:lnTo>
                  <a:pt x="648971" y="262071"/>
                </a:lnTo>
                <a:lnTo>
                  <a:pt x="596656" y="279486"/>
                </a:lnTo>
                <a:lnTo>
                  <a:pt x="546510" y="297248"/>
                </a:lnTo>
                <a:lnTo>
                  <a:pt x="498536" y="315342"/>
                </a:lnTo>
                <a:lnTo>
                  <a:pt x="452739" y="333754"/>
                </a:lnTo>
                <a:lnTo>
                  <a:pt x="409122" y="352468"/>
                </a:lnTo>
                <a:lnTo>
                  <a:pt x="367689" y="371471"/>
                </a:lnTo>
                <a:lnTo>
                  <a:pt x="328445" y="390747"/>
                </a:lnTo>
                <a:lnTo>
                  <a:pt x="291393" y="410282"/>
                </a:lnTo>
                <a:lnTo>
                  <a:pt x="256538" y="430062"/>
                </a:lnTo>
                <a:lnTo>
                  <a:pt x="223883" y="450071"/>
                </a:lnTo>
                <a:lnTo>
                  <a:pt x="165190" y="490721"/>
                </a:lnTo>
                <a:lnTo>
                  <a:pt x="115347" y="532114"/>
                </a:lnTo>
                <a:lnTo>
                  <a:pt x="74385" y="574135"/>
                </a:lnTo>
                <a:lnTo>
                  <a:pt x="42338" y="616667"/>
                </a:lnTo>
                <a:lnTo>
                  <a:pt x="19236" y="659592"/>
                </a:lnTo>
                <a:lnTo>
                  <a:pt x="5113" y="702794"/>
                </a:lnTo>
                <a:lnTo>
                  <a:pt x="0" y="746155"/>
                </a:lnTo>
                <a:lnTo>
                  <a:pt x="832" y="767860"/>
                </a:lnTo>
                <a:lnTo>
                  <a:pt x="9293" y="811243"/>
                </a:lnTo>
                <a:lnTo>
                  <a:pt x="26845" y="854494"/>
                </a:lnTo>
                <a:lnTo>
                  <a:pt x="53520" y="897496"/>
                </a:lnTo>
                <a:lnTo>
                  <a:pt x="89349" y="940132"/>
                </a:lnTo>
                <a:lnTo>
                  <a:pt x="134364" y="982286"/>
                </a:lnTo>
                <a:lnTo>
                  <a:pt x="188597" y="1023841"/>
                </a:lnTo>
                <a:lnTo>
                  <a:pt x="252082" y="1064680"/>
                </a:lnTo>
                <a:lnTo>
                  <a:pt x="287303" y="1084794"/>
                </a:lnTo>
                <a:lnTo>
                  <a:pt x="324848" y="1104686"/>
                </a:lnTo>
                <a:lnTo>
                  <a:pt x="364723" y="1124340"/>
                </a:lnTo>
                <a:lnTo>
                  <a:pt x="406930" y="1143742"/>
                </a:lnTo>
                <a:lnTo>
                  <a:pt x="451474" y="1162878"/>
                </a:lnTo>
                <a:lnTo>
                  <a:pt x="498358" y="1181732"/>
                </a:lnTo>
                <a:lnTo>
                  <a:pt x="547587" y="1200291"/>
                </a:lnTo>
                <a:lnTo>
                  <a:pt x="599165" y="1218539"/>
                </a:lnTo>
                <a:lnTo>
                  <a:pt x="653096" y="1236462"/>
                </a:lnTo>
                <a:lnTo>
                  <a:pt x="691397" y="1248543"/>
                </a:lnTo>
                <a:lnTo>
                  <a:pt x="730423" y="1260343"/>
                </a:lnTo>
                <a:lnTo>
                  <a:pt x="770159" y="1271860"/>
                </a:lnTo>
                <a:lnTo>
                  <a:pt x="810587" y="1283096"/>
                </a:lnTo>
                <a:lnTo>
                  <a:pt x="851689" y="1294048"/>
                </a:lnTo>
                <a:lnTo>
                  <a:pt x="893449" y="1304718"/>
                </a:lnTo>
                <a:lnTo>
                  <a:pt x="935849" y="1315105"/>
                </a:lnTo>
                <a:lnTo>
                  <a:pt x="1022501" y="1335027"/>
                </a:lnTo>
                <a:lnTo>
                  <a:pt x="1111508" y="1353812"/>
                </a:lnTo>
                <a:lnTo>
                  <a:pt x="1202731" y="1371456"/>
                </a:lnTo>
                <a:lnTo>
                  <a:pt x="1296033" y="1387957"/>
                </a:lnTo>
                <a:lnTo>
                  <a:pt x="1391276" y="1403312"/>
                </a:lnTo>
                <a:lnTo>
                  <a:pt x="1488324" y="1417518"/>
                </a:lnTo>
                <a:lnTo>
                  <a:pt x="1587037" y="1430572"/>
                </a:lnTo>
                <a:lnTo>
                  <a:pt x="1737930" y="1447987"/>
                </a:lnTo>
                <a:lnTo>
                  <a:pt x="1891798" y="1462794"/>
                </a:lnTo>
                <a:lnTo>
                  <a:pt x="2048175" y="1474982"/>
                </a:lnTo>
                <a:lnTo>
                  <a:pt x="2206598" y="1484544"/>
                </a:lnTo>
                <a:lnTo>
                  <a:pt x="2366602" y="1491468"/>
                </a:lnTo>
                <a:lnTo>
                  <a:pt x="2527721" y="1495744"/>
                </a:lnTo>
                <a:lnTo>
                  <a:pt x="2689492" y="1497364"/>
                </a:lnTo>
                <a:lnTo>
                  <a:pt x="2851450" y="1496318"/>
                </a:lnTo>
                <a:lnTo>
                  <a:pt x="3013130" y="1492594"/>
                </a:lnTo>
                <a:lnTo>
                  <a:pt x="3174068" y="1486185"/>
                </a:lnTo>
                <a:lnTo>
                  <a:pt x="3333799" y="1477079"/>
                </a:lnTo>
                <a:lnTo>
                  <a:pt x="3491859" y="1465268"/>
                </a:lnTo>
                <a:lnTo>
                  <a:pt x="3647783" y="1450742"/>
                </a:lnTo>
                <a:lnTo>
                  <a:pt x="3801106" y="1433490"/>
                </a:lnTo>
                <a:lnTo>
                  <a:pt x="3901647" y="1420470"/>
                </a:lnTo>
                <a:lnTo>
                  <a:pt x="4000688" y="1406231"/>
                </a:lnTo>
                <a:lnTo>
                  <a:pt x="4098092" y="1390771"/>
                </a:lnTo>
                <a:lnTo>
                  <a:pt x="4193720" y="1374087"/>
                </a:lnTo>
                <a:lnTo>
                  <a:pt x="4287435" y="1356176"/>
                </a:lnTo>
                <a:lnTo>
                  <a:pt x="4379100" y="1337034"/>
                </a:lnTo>
                <a:lnTo>
                  <a:pt x="4468576" y="1316660"/>
                </a:lnTo>
                <a:lnTo>
                  <a:pt x="5433674" y="1316660"/>
                </a:lnTo>
                <a:lnTo>
                  <a:pt x="5109153" y="1092576"/>
                </a:lnTo>
                <a:lnTo>
                  <a:pt x="5153434" y="1067776"/>
                </a:lnTo>
                <a:lnTo>
                  <a:pt x="5194169" y="1042682"/>
                </a:lnTo>
                <a:lnTo>
                  <a:pt x="5231371" y="1017321"/>
                </a:lnTo>
                <a:lnTo>
                  <a:pt x="5265050" y="991719"/>
                </a:lnTo>
                <a:lnTo>
                  <a:pt x="5295217" y="965901"/>
                </a:lnTo>
                <a:lnTo>
                  <a:pt x="5345058" y="913723"/>
                </a:lnTo>
                <a:lnTo>
                  <a:pt x="5380981" y="860994"/>
                </a:lnTo>
                <a:lnTo>
                  <a:pt x="5403075" y="807922"/>
                </a:lnTo>
                <a:lnTo>
                  <a:pt x="5411427" y="754715"/>
                </a:lnTo>
                <a:lnTo>
                  <a:pt x="5410477" y="728126"/>
                </a:lnTo>
                <a:lnTo>
                  <a:pt x="5398381" y="675106"/>
                </a:lnTo>
                <a:lnTo>
                  <a:pt x="5372761" y="622470"/>
                </a:lnTo>
                <a:lnTo>
                  <a:pt x="5333706" y="570426"/>
                </a:lnTo>
                <a:lnTo>
                  <a:pt x="5281303" y="519181"/>
                </a:lnTo>
                <a:lnTo>
                  <a:pt x="5250123" y="493923"/>
                </a:lnTo>
                <a:lnTo>
                  <a:pt x="5215640" y="468943"/>
                </a:lnTo>
                <a:lnTo>
                  <a:pt x="5177863" y="444266"/>
                </a:lnTo>
                <a:lnTo>
                  <a:pt x="5136804" y="419920"/>
                </a:lnTo>
                <a:lnTo>
                  <a:pt x="5092473" y="395928"/>
                </a:lnTo>
                <a:lnTo>
                  <a:pt x="5044883" y="372319"/>
                </a:lnTo>
                <a:lnTo>
                  <a:pt x="4994043" y="349116"/>
                </a:lnTo>
                <a:lnTo>
                  <a:pt x="4939964" y="326348"/>
                </a:lnTo>
                <a:lnTo>
                  <a:pt x="4882658" y="304038"/>
                </a:lnTo>
                <a:lnTo>
                  <a:pt x="4822136" y="282214"/>
                </a:lnTo>
                <a:lnTo>
                  <a:pt x="4758408" y="260902"/>
                </a:lnTo>
                <a:lnTo>
                  <a:pt x="4720107" y="248821"/>
                </a:lnTo>
                <a:lnTo>
                  <a:pt x="4681080" y="237021"/>
                </a:lnTo>
                <a:lnTo>
                  <a:pt x="4641345" y="225504"/>
                </a:lnTo>
                <a:lnTo>
                  <a:pt x="4600917" y="214268"/>
                </a:lnTo>
                <a:lnTo>
                  <a:pt x="4559814" y="203316"/>
                </a:lnTo>
                <a:lnTo>
                  <a:pt x="4518055" y="192646"/>
                </a:lnTo>
                <a:lnTo>
                  <a:pt x="4475655" y="182259"/>
                </a:lnTo>
                <a:lnTo>
                  <a:pt x="4389003" y="162337"/>
                </a:lnTo>
                <a:lnTo>
                  <a:pt x="4299996" y="143552"/>
                </a:lnTo>
                <a:lnTo>
                  <a:pt x="4208773" y="125908"/>
                </a:lnTo>
                <a:lnTo>
                  <a:pt x="4115471" y="109407"/>
                </a:lnTo>
                <a:lnTo>
                  <a:pt x="4020228" y="94052"/>
                </a:lnTo>
                <a:lnTo>
                  <a:pt x="3923180" y="79846"/>
                </a:lnTo>
                <a:lnTo>
                  <a:pt x="3824467" y="66792"/>
                </a:lnTo>
                <a:lnTo>
                  <a:pt x="3673574" y="49377"/>
                </a:lnTo>
                <a:lnTo>
                  <a:pt x="3519706" y="34570"/>
                </a:lnTo>
                <a:lnTo>
                  <a:pt x="3363329" y="22381"/>
                </a:lnTo>
                <a:lnTo>
                  <a:pt x="3204906" y="12820"/>
                </a:lnTo>
                <a:lnTo>
                  <a:pt x="3044903" y="5896"/>
                </a:lnTo>
                <a:lnTo>
                  <a:pt x="2883783" y="1619"/>
                </a:lnTo>
                <a:lnTo>
                  <a:pt x="2722012" y="0"/>
                </a:lnTo>
                <a:close/>
              </a:path>
              <a:path w="5495925" h="1497964">
                <a:moveTo>
                  <a:pt x="5433674" y="1316660"/>
                </a:moveTo>
                <a:lnTo>
                  <a:pt x="4468576" y="1316660"/>
                </a:lnTo>
                <a:lnTo>
                  <a:pt x="5495353" y="1359250"/>
                </a:lnTo>
                <a:lnTo>
                  <a:pt x="5433674" y="131666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56433" y="4863720"/>
            <a:ext cx="5495925" cy="1497965"/>
          </a:xfrm>
          <a:custGeom>
            <a:avLst/>
            <a:gdLst/>
            <a:ahLst/>
            <a:cxnLst/>
            <a:rect l="l" t="t" r="r" b="b"/>
            <a:pathLst>
              <a:path w="5495925" h="1497964">
                <a:moveTo>
                  <a:pt x="5495352" y="1359250"/>
                </a:moveTo>
                <a:lnTo>
                  <a:pt x="4468576" y="1316660"/>
                </a:lnTo>
                <a:lnTo>
                  <a:pt x="4424120" y="1327002"/>
                </a:lnTo>
                <a:lnTo>
                  <a:pt x="4379099" y="1337035"/>
                </a:lnTo>
                <a:lnTo>
                  <a:pt x="4333532" y="1346759"/>
                </a:lnTo>
                <a:lnTo>
                  <a:pt x="4287435" y="1356176"/>
                </a:lnTo>
                <a:lnTo>
                  <a:pt x="4240825" y="1365285"/>
                </a:lnTo>
                <a:lnTo>
                  <a:pt x="4193719" y="1374087"/>
                </a:lnTo>
                <a:lnTo>
                  <a:pt x="4146136" y="1382583"/>
                </a:lnTo>
                <a:lnTo>
                  <a:pt x="4098091" y="1390771"/>
                </a:lnTo>
                <a:lnTo>
                  <a:pt x="4049603" y="1398654"/>
                </a:lnTo>
                <a:lnTo>
                  <a:pt x="4000688" y="1406231"/>
                </a:lnTo>
                <a:lnTo>
                  <a:pt x="3951363" y="1413503"/>
                </a:lnTo>
                <a:lnTo>
                  <a:pt x="3901646" y="1420470"/>
                </a:lnTo>
                <a:lnTo>
                  <a:pt x="3851555" y="1427132"/>
                </a:lnTo>
                <a:lnTo>
                  <a:pt x="3801105" y="1433490"/>
                </a:lnTo>
                <a:lnTo>
                  <a:pt x="3750315" y="1439544"/>
                </a:lnTo>
                <a:lnTo>
                  <a:pt x="3699202" y="1445295"/>
                </a:lnTo>
                <a:lnTo>
                  <a:pt x="3647782" y="1450742"/>
                </a:lnTo>
                <a:lnTo>
                  <a:pt x="3596074" y="1455887"/>
                </a:lnTo>
                <a:lnTo>
                  <a:pt x="3544093" y="1460729"/>
                </a:lnTo>
                <a:lnTo>
                  <a:pt x="3491859" y="1465269"/>
                </a:lnTo>
                <a:lnTo>
                  <a:pt x="3439386" y="1469507"/>
                </a:lnTo>
                <a:lnTo>
                  <a:pt x="3386694" y="1473444"/>
                </a:lnTo>
                <a:lnTo>
                  <a:pt x="3333799" y="1477080"/>
                </a:lnTo>
                <a:lnTo>
                  <a:pt x="3280718" y="1480415"/>
                </a:lnTo>
                <a:lnTo>
                  <a:pt x="3227469" y="1483450"/>
                </a:lnTo>
                <a:lnTo>
                  <a:pt x="3174068" y="1486185"/>
                </a:lnTo>
                <a:lnTo>
                  <a:pt x="3120533" y="1488621"/>
                </a:lnTo>
                <a:lnTo>
                  <a:pt x="3066881" y="1490757"/>
                </a:lnTo>
                <a:lnTo>
                  <a:pt x="3013130" y="1492595"/>
                </a:lnTo>
                <a:lnTo>
                  <a:pt x="2959296" y="1494134"/>
                </a:lnTo>
                <a:lnTo>
                  <a:pt x="2905397" y="1495375"/>
                </a:lnTo>
                <a:lnTo>
                  <a:pt x="2851450" y="1496318"/>
                </a:lnTo>
                <a:lnTo>
                  <a:pt x="2797471" y="1496964"/>
                </a:lnTo>
                <a:lnTo>
                  <a:pt x="2743480" y="1497312"/>
                </a:lnTo>
                <a:lnTo>
                  <a:pt x="2689492" y="1497365"/>
                </a:lnTo>
                <a:lnTo>
                  <a:pt x="2635524" y="1497120"/>
                </a:lnTo>
                <a:lnTo>
                  <a:pt x="2581595" y="1496580"/>
                </a:lnTo>
                <a:lnTo>
                  <a:pt x="2527721" y="1495745"/>
                </a:lnTo>
                <a:lnTo>
                  <a:pt x="2473919" y="1494614"/>
                </a:lnTo>
                <a:lnTo>
                  <a:pt x="2420207" y="1493188"/>
                </a:lnTo>
                <a:lnTo>
                  <a:pt x="2366601" y="1491468"/>
                </a:lnTo>
                <a:lnTo>
                  <a:pt x="2313120" y="1489454"/>
                </a:lnTo>
                <a:lnTo>
                  <a:pt x="2259779" y="1487145"/>
                </a:lnTo>
                <a:lnTo>
                  <a:pt x="2206598" y="1484544"/>
                </a:lnTo>
                <a:lnTo>
                  <a:pt x="2153592" y="1481649"/>
                </a:lnTo>
                <a:lnTo>
                  <a:pt x="2100778" y="1478462"/>
                </a:lnTo>
                <a:lnTo>
                  <a:pt x="2048175" y="1474983"/>
                </a:lnTo>
                <a:lnTo>
                  <a:pt x="1995799" y="1471211"/>
                </a:lnTo>
                <a:lnTo>
                  <a:pt x="1943667" y="1467148"/>
                </a:lnTo>
                <a:lnTo>
                  <a:pt x="1891798" y="1462794"/>
                </a:lnTo>
                <a:lnTo>
                  <a:pt x="1840207" y="1458149"/>
                </a:lnTo>
                <a:lnTo>
                  <a:pt x="1788912" y="1453213"/>
                </a:lnTo>
                <a:lnTo>
                  <a:pt x="1737930" y="1447987"/>
                </a:lnTo>
                <a:lnTo>
                  <a:pt x="1687279" y="1442471"/>
                </a:lnTo>
                <a:lnTo>
                  <a:pt x="1636975" y="1436666"/>
                </a:lnTo>
                <a:lnTo>
                  <a:pt x="1587037" y="1430572"/>
                </a:lnTo>
                <a:lnTo>
                  <a:pt x="1537481" y="1424189"/>
                </a:lnTo>
                <a:lnTo>
                  <a:pt x="1488323" y="1417518"/>
                </a:lnTo>
                <a:lnTo>
                  <a:pt x="1439583" y="1410559"/>
                </a:lnTo>
                <a:lnTo>
                  <a:pt x="1391276" y="1403312"/>
                </a:lnTo>
                <a:lnTo>
                  <a:pt x="1343420" y="1395778"/>
                </a:lnTo>
                <a:lnTo>
                  <a:pt x="1296033" y="1387957"/>
                </a:lnTo>
                <a:lnTo>
                  <a:pt x="1249130" y="1379850"/>
                </a:lnTo>
                <a:lnTo>
                  <a:pt x="1202730" y="1371456"/>
                </a:lnTo>
                <a:lnTo>
                  <a:pt x="1156850" y="1362777"/>
                </a:lnTo>
                <a:lnTo>
                  <a:pt x="1111507" y="1353812"/>
                </a:lnTo>
                <a:lnTo>
                  <a:pt x="1066719" y="1344562"/>
                </a:lnTo>
                <a:lnTo>
                  <a:pt x="1022501" y="1335027"/>
                </a:lnTo>
                <a:lnTo>
                  <a:pt x="978872" y="1325208"/>
                </a:lnTo>
                <a:lnTo>
                  <a:pt x="935849" y="1315105"/>
                </a:lnTo>
                <a:lnTo>
                  <a:pt x="893449" y="1304718"/>
                </a:lnTo>
                <a:lnTo>
                  <a:pt x="851689" y="1294049"/>
                </a:lnTo>
                <a:lnTo>
                  <a:pt x="810587" y="1283096"/>
                </a:lnTo>
                <a:lnTo>
                  <a:pt x="770159" y="1271860"/>
                </a:lnTo>
                <a:lnTo>
                  <a:pt x="730423" y="1260343"/>
                </a:lnTo>
                <a:lnTo>
                  <a:pt x="691397" y="1248543"/>
                </a:lnTo>
                <a:lnTo>
                  <a:pt x="653096" y="1236462"/>
                </a:lnTo>
                <a:lnTo>
                  <a:pt x="599165" y="1218539"/>
                </a:lnTo>
                <a:lnTo>
                  <a:pt x="547587" y="1200291"/>
                </a:lnTo>
                <a:lnTo>
                  <a:pt x="498358" y="1181732"/>
                </a:lnTo>
                <a:lnTo>
                  <a:pt x="451474" y="1162878"/>
                </a:lnTo>
                <a:lnTo>
                  <a:pt x="406930" y="1143742"/>
                </a:lnTo>
                <a:lnTo>
                  <a:pt x="364723" y="1124340"/>
                </a:lnTo>
                <a:lnTo>
                  <a:pt x="324848" y="1104686"/>
                </a:lnTo>
                <a:lnTo>
                  <a:pt x="287303" y="1084794"/>
                </a:lnTo>
                <a:lnTo>
                  <a:pt x="252082" y="1064680"/>
                </a:lnTo>
                <a:lnTo>
                  <a:pt x="219181" y="1044357"/>
                </a:lnTo>
                <a:lnTo>
                  <a:pt x="160326" y="1003146"/>
                </a:lnTo>
                <a:lnTo>
                  <a:pt x="110706" y="961277"/>
                </a:lnTo>
                <a:lnTo>
                  <a:pt x="70288" y="918867"/>
                </a:lnTo>
                <a:lnTo>
                  <a:pt x="39040" y="876033"/>
                </a:lnTo>
                <a:lnTo>
                  <a:pt x="16931" y="832892"/>
                </a:lnTo>
                <a:lnTo>
                  <a:pt x="3928" y="789561"/>
                </a:lnTo>
                <a:lnTo>
                  <a:pt x="0" y="746155"/>
                </a:lnTo>
                <a:lnTo>
                  <a:pt x="1428" y="724462"/>
                </a:lnTo>
                <a:lnTo>
                  <a:pt x="11050" y="681165"/>
                </a:lnTo>
                <a:lnTo>
                  <a:pt x="29667" y="638087"/>
                </a:lnTo>
                <a:lnTo>
                  <a:pt x="57245" y="595345"/>
                </a:lnTo>
                <a:lnTo>
                  <a:pt x="93754" y="553054"/>
                </a:lnTo>
                <a:lnTo>
                  <a:pt x="139160" y="511332"/>
                </a:lnTo>
                <a:lnTo>
                  <a:pt x="193432" y="470295"/>
                </a:lnTo>
                <a:lnTo>
                  <a:pt x="256538" y="430062"/>
                </a:lnTo>
                <a:lnTo>
                  <a:pt x="291393" y="410282"/>
                </a:lnTo>
                <a:lnTo>
                  <a:pt x="328445" y="390747"/>
                </a:lnTo>
                <a:lnTo>
                  <a:pt x="367689" y="371471"/>
                </a:lnTo>
                <a:lnTo>
                  <a:pt x="409122" y="352468"/>
                </a:lnTo>
                <a:lnTo>
                  <a:pt x="452739" y="333754"/>
                </a:lnTo>
                <a:lnTo>
                  <a:pt x="498537" y="315342"/>
                </a:lnTo>
                <a:lnTo>
                  <a:pt x="546510" y="297248"/>
                </a:lnTo>
                <a:lnTo>
                  <a:pt x="596656" y="279486"/>
                </a:lnTo>
                <a:lnTo>
                  <a:pt x="648971" y="262071"/>
                </a:lnTo>
                <a:lnTo>
                  <a:pt x="703450" y="245017"/>
                </a:lnTo>
                <a:lnTo>
                  <a:pt x="760089" y="228338"/>
                </a:lnTo>
                <a:lnTo>
                  <a:pt x="818884" y="212050"/>
                </a:lnTo>
                <a:lnTo>
                  <a:pt x="879832" y="196167"/>
                </a:lnTo>
                <a:lnTo>
                  <a:pt x="942928" y="180704"/>
                </a:lnTo>
                <a:lnTo>
                  <a:pt x="987384" y="170362"/>
                </a:lnTo>
                <a:lnTo>
                  <a:pt x="1032405" y="160330"/>
                </a:lnTo>
                <a:lnTo>
                  <a:pt x="1077972" y="150605"/>
                </a:lnTo>
                <a:lnTo>
                  <a:pt x="1124069" y="141188"/>
                </a:lnTo>
                <a:lnTo>
                  <a:pt x="1170679" y="132079"/>
                </a:lnTo>
                <a:lnTo>
                  <a:pt x="1217785" y="123277"/>
                </a:lnTo>
                <a:lnTo>
                  <a:pt x="1265368" y="114782"/>
                </a:lnTo>
                <a:lnTo>
                  <a:pt x="1313413" y="106593"/>
                </a:lnTo>
                <a:lnTo>
                  <a:pt x="1361901" y="98710"/>
                </a:lnTo>
                <a:lnTo>
                  <a:pt x="1410816" y="91133"/>
                </a:lnTo>
                <a:lnTo>
                  <a:pt x="1460141" y="83861"/>
                </a:lnTo>
                <a:lnTo>
                  <a:pt x="1509857" y="76894"/>
                </a:lnTo>
                <a:lnTo>
                  <a:pt x="1559949" y="70232"/>
                </a:lnTo>
                <a:lnTo>
                  <a:pt x="1610398" y="63874"/>
                </a:lnTo>
                <a:lnTo>
                  <a:pt x="1661189" y="57820"/>
                </a:lnTo>
                <a:lnTo>
                  <a:pt x="1712302" y="52070"/>
                </a:lnTo>
                <a:lnTo>
                  <a:pt x="1763721" y="46622"/>
                </a:lnTo>
                <a:lnTo>
                  <a:pt x="1815430" y="41478"/>
                </a:lnTo>
                <a:lnTo>
                  <a:pt x="1867410" y="36636"/>
                </a:lnTo>
                <a:lnTo>
                  <a:pt x="1919645" y="32096"/>
                </a:lnTo>
                <a:lnTo>
                  <a:pt x="1972117" y="27857"/>
                </a:lnTo>
                <a:lnTo>
                  <a:pt x="2024810" y="23920"/>
                </a:lnTo>
                <a:lnTo>
                  <a:pt x="2077705" y="20284"/>
                </a:lnTo>
                <a:lnTo>
                  <a:pt x="2130786" y="16949"/>
                </a:lnTo>
                <a:lnTo>
                  <a:pt x="2184035" y="13914"/>
                </a:lnTo>
                <a:lnTo>
                  <a:pt x="2237436" y="11179"/>
                </a:lnTo>
                <a:lnTo>
                  <a:pt x="2290971" y="8743"/>
                </a:lnTo>
                <a:lnTo>
                  <a:pt x="2344622" y="6607"/>
                </a:lnTo>
                <a:lnTo>
                  <a:pt x="2398374" y="4770"/>
                </a:lnTo>
                <a:lnTo>
                  <a:pt x="2452208" y="3230"/>
                </a:lnTo>
                <a:lnTo>
                  <a:pt x="2506107" y="1990"/>
                </a:lnTo>
                <a:lnTo>
                  <a:pt x="2560054" y="1046"/>
                </a:lnTo>
                <a:lnTo>
                  <a:pt x="2614032" y="400"/>
                </a:lnTo>
                <a:lnTo>
                  <a:pt x="2668024" y="52"/>
                </a:lnTo>
                <a:lnTo>
                  <a:pt x="2722012" y="0"/>
                </a:lnTo>
                <a:lnTo>
                  <a:pt x="2775979" y="244"/>
                </a:lnTo>
                <a:lnTo>
                  <a:pt x="2829909" y="784"/>
                </a:lnTo>
                <a:lnTo>
                  <a:pt x="2883783" y="1619"/>
                </a:lnTo>
                <a:lnTo>
                  <a:pt x="2937585" y="2750"/>
                </a:lnTo>
                <a:lnTo>
                  <a:pt x="2991297" y="4176"/>
                </a:lnTo>
                <a:lnTo>
                  <a:pt x="3044902" y="5896"/>
                </a:lnTo>
                <a:lnTo>
                  <a:pt x="3098384" y="7910"/>
                </a:lnTo>
                <a:lnTo>
                  <a:pt x="3151724" y="10219"/>
                </a:lnTo>
                <a:lnTo>
                  <a:pt x="3204906" y="12820"/>
                </a:lnTo>
                <a:lnTo>
                  <a:pt x="3257912" y="15715"/>
                </a:lnTo>
                <a:lnTo>
                  <a:pt x="3310725" y="18902"/>
                </a:lnTo>
                <a:lnTo>
                  <a:pt x="3363329" y="22381"/>
                </a:lnTo>
                <a:lnTo>
                  <a:pt x="3415705" y="26153"/>
                </a:lnTo>
                <a:lnTo>
                  <a:pt x="3467836" y="30216"/>
                </a:lnTo>
                <a:lnTo>
                  <a:pt x="3519706" y="34570"/>
                </a:lnTo>
                <a:lnTo>
                  <a:pt x="3571297" y="39215"/>
                </a:lnTo>
                <a:lnTo>
                  <a:pt x="3622592" y="44151"/>
                </a:lnTo>
                <a:lnTo>
                  <a:pt x="3673574" y="49377"/>
                </a:lnTo>
                <a:lnTo>
                  <a:pt x="3724225" y="54893"/>
                </a:lnTo>
                <a:lnTo>
                  <a:pt x="3774528" y="60698"/>
                </a:lnTo>
                <a:lnTo>
                  <a:pt x="3824467" y="66792"/>
                </a:lnTo>
                <a:lnTo>
                  <a:pt x="3874023" y="73175"/>
                </a:lnTo>
                <a:lnTo>
                  <a:pt x="3923180" y="79846"/>
                </a:lnTo>
                <a:lnTo>
                  <a:pt x="3971921" y="86805"/>
                </a:lnTo>
                <a:lnTo>
                  <a:pt x="4020227" y="94052"/>
                </a:lnTo>
                <a:lnTo>
                  <a:pt x="4068083" y="101586"/>
                </a:lnTo>
                <a:lnTo>
                  <a:pt x="4115471" y="109407"/>
                </a:lnTo>
                <a:lnTo>
                  <a:pt x="4162373" y="117514"/>
                </a:lnTo>
                <a:lnTo>
                  <a:pt x="4208773" y="125908"/>
                </a:lnTo>
                <a:lnTo>
                  <a:pt x="4254653" y="134587"/>
                </a:lnTo>
                <a:lnTo>
                  <a:pt x="4299996" y="143552"/>
                </a:lnTo>
                <a:lnTo>
                  <a:pt x="4344785" y="152802"/>
                </a:lnTo>
                <a:lnTo>
                  <a:pt x="4389003" y="162337"/>
                </a:lnTo>
                <a:lnTo>
                  <a:pt x="4432631" y="172156"/>
                </a:lnTo>
                <a:lnTo>
                  <a:pt x="4475654" y="182259"/>
                </a:lnTo>
                <a:lnTo>
                  <a:pt x="4518054" y="192645"/>
                </a:lnTo>
                <a:lnTo>
                  <a:pt x="4559814" y="203315"/>
                </a:lnTo>
                <a:lnTo>
                  <a:pt x="4600917" y="214268"/>
                </a:lnTo>
                <a:lnTo>
                  <a:pt x="4641344" y="225504"/>
                </a:lnTo>
                <a:lnTo>
                  <a:pt x="4681080" y="237021"/>
                </a:lnTo>
                <a:lnTo>
                  <a:pt x="4720107" y="248821"/>
                </a:lnTo>
                <a:lnTo>
                  <a:pt x="4758408" y="260901"/>
                </a:lnTo>
                <a:lnTo>
                  <a:pt x="4822136" y="282214"/>
                </a:lnTo>
                <a:lnTo>
                  <a:pt x="4882658" y="304038"/>
                </a:lnTo>
                <a:lnTo>
                  <a:pt x="4939964" y="326347"/>
                </a:lnTo>
                <a:lnTo>
                  <a:pt x="4994042" y="349116"/>
                </a:lnTo>
                <a:lnTo>
                  <a:pt x="5044882" y="372318"/>
                </a:lnTo>
                <a:lnTo>
                  <a:pt x="5092473" y="395928"/>
                </a:lnTo>
                <a:lnTo>
                  <a:pt x="5136803" y="419919"/>
                </a:lnTo>
                <a:lnTo>
                  <a:pt x="5177862" y="444266"/>
                </a:lnTo>
                <a:lnTo>
                  <a:pt x="5215639" y="468943"/>
                </a:lnTo>
                <a:lnTo>
                  <a:pt x="5250123" y="493923"/>
                </a:lnTo>
                <a:lnTo>
                  <a:pt x="5281302" y="519181"/>
                </a:lnTo>
                <a:lnTo>
                  <a:pt x="5333705" y="570426"/>
                </a:lnTo>
                <a:lnTo>
                  <a:pt x="5372760" y="622470"/>
                </a:lnTo>
                <a:lnTo>
                  <a:pt x="5398380" y="675106"/>
                </a:lnTo>
                <a:lnTo>
                  <a:pt x="5410477" y="728126"/>
                </a:lnTo>
                <a:lnTo>
                  <a:pt x="5411426" y="754715"/>
                </a:lnTo>
                <a:lnTo>
                  <a:pt x="5408963" y="781323"/>
                </a:lnTo>
                <a:lnTo>
                  <a:pt x="5393751" y="834488"/>
                </a:lnTo>
                <a:lnTo>
                  <a:pt x="5364753" y="887414"/>
                </a:lnTo>
                <a:lnTo>
                  <a:pt x="5321882" y="939894"/>
                </a:lnTo>
                <a:lnTo>
                  <a:pt x="5265050" y="991719"/>
                </a:lnTo>
                <a:lnTo>
                  <a:pt x="5231371" y="1017322"/>
                </a:lnTo>
                <a:lnTo>
                  <a:pt x="5194169" y="1042682"/>
                </a:lnTo>
                <a:lnTo>
                  <a:pt x="5153433" y="1067776"/>
                </a:lnTo>
                <a:lnTo>
                  <a:pt x="5109153" y="1092576"/>
                </a:lnTo>
                <a:lnTo>
                  <a:pt x="5495352" y="135925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07340" y="1191260"/>
            <a:ext cx="2409190" cy="19126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15900" indent="-203835">
              <a:lnSpc>
                <a:spcPct val="100000"/>
              </a:lnSpc>
              <a:spcBef>
                <a:spcPts val="580"/>
              </a:spcBef>
              <a:buClr>
                <a:srgbClr val="009973"/>
              </a:buClr>
              <a:buFont typeface="Calibri"/>
              <a:buChar char="•"/>
              <a:tabLst>
                <a:tab pos="216535" algn="l"/>
              </a:tabLst>
            </a:pPr>
            <a:r>
              <a:rPr dirty="0" sz="2400" spc="-5" b="1">
                <a:solidFill>
                  <a:srgbClr val="00A786"/>
                </a:solidFill>
                <a:latin typeface="Calibri"/>
                <a:cs typeface="Calibri"/>
              </a:rPr>
              <a:t>Grade:</a:t>
            </a:r>
            <a:endParaRPr sz="24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400"/>
              </a:spcBef>
              <a:buChar char="–"/>
              <a:tabLst>
                <a:tab pos="508634" algn="l"/>
              </a:tabLst>
            </a:pPr>
            <a:r>
              <a:rPr dirty="0" sz="2000">
                <a:latin typeface="Calibri"/>
                <a:cs typeface="Calibri"/>
              </a:rPr>
              <a:t>Final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exam</a:t>
            </a:r>
            <a:endParaRPr sz="20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500"/>
              </a:spcBef>
              <a:buChar char="–"/>
              <a:tabLst>
                <a:tab pos="508634" algn="l"/>
              </a:tabLst>
            </a:pPr>
            <a:r>
              <a:rPr dirty="0" sz="2000" spc="-5">
                <a:latin typeface="Calibri"/>
                <a:cs typeface="Calibri"/>
              </a:rPr>
              <a:t>Midterm</a:t>
            </a:r>
            <a:endParaRPr sz="20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500"/>
              </a:spcBef>
              <a:buChar char="–"/>
              <a:tabLst>
                <a:tab pos="508634" algn="l"/>
              </a:tabLst>
            </a:pPr>
            <a:r>
              <a:rPr dirty="0" sz="2000" spc="-5">
                <a:latin typeface="Calibri"/>
                <a:cs typeface="Calibri"/>
              </a:rPr>
              <a:t>Assignments</a:t>
            </a:r>
            <a:endParaRPr sz="2000">
              <a:latin typeface="Calibri"/>
              <a:cs typeface="Calibri"/>
            </a:endParaRPr>
          </a:p>
          <a:p>
            <a:pPr lvl="1" marL="508000" indent="-203835">
              <a:lnSpc>
                <a:spcPct val="100000"/>
              </a:lnSpc>
              <a:spcBef>
                <a:spcPts val="500"/>
              </a:spcBef>
              <a:buChar char="–"/>
              <a:tabLst>
                <a:tab pos="508634" algn="l"/>
              </a:tabLst>
            </a:pPr>
            <a:r>
              <a:rPr dirty="0" sz="2000">
                <a:latin typeface="Calibri"/>
                <a:cs typeface="Calibri"/>
              </a:rPr>
              <a:t>Class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Participation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1401" y="1605279"/>
            <a:ext cx="984250" cy="149860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spc="-5">
                <a:latin typeface="Calibri"/>
                <a:cs typeface="Calibri"/>
              </a:rPr>
              <a:t>20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20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50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10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9896" y="4029098"/>
            <a:ext cx="1419225" cy="2257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05692" y="3314694"/>
            <a:ext cx="7180580" cy="1438275"/>
          </a:xfrm>
          <a:custGeom>
            <a:avLst/>
            <a:gdLst/>
            <a:ahLst/>
            <a:cxnLst/>
            <a:rect l="l" t="t" r="r" b="b"/>
            <a:pathLst>
              <a:path w="7180580" h="1438275">
                <a:moveTo>
                  <a:pt x="6841741" y="1067227"/>
                </a:moveTo>
                <a:lnTo>
                  <a:pt x="2107246" y="1067227"/>
                </a:lnTo>
                <a:lnTo>
                  <a:pt x="2137467" y="1081357"/>
                </a:lnTo>
                <a:lnTo>
                  <a:pt x="2201119" y="1108915"/>
                </a:lnTo>
                <a:lnTo>
                  <a:pt x="2268922" y="1135521"/>
                </a:lnTo>
                <a:lnTo>
                  <a:pt x="2340721" y="1161156"/>
                </a:lnTo>
                <a:lnTo>
                  <a:pt x="2378071" y="1173602"/>
                </a:lnTo>
                <a:lnTo>
                  <a:pt x="2416363" y="1185797"/>
                </a:lnTo>
                <a:lnTo>
                  <a:pt x="2455577" y="1197738"/>
                </a:lnTo>
                <a:lnTo>
                  <a:pt x="2495695" y="1209424"/>
                </a:lnTo>
                <a:lnTo>
                  <a:pt x="2536696" y="1220850"/>
                </a:lnTo>
                <a:lnTo>
                  <a:pt x="2578562" y="1232016"/>
                </a:lnTo>
                <a:lnTo>
                  <a:pt x="2621274" y="1242917"/>
                </a:lnTo>
                <a:lnTo>
                  <a:pt x="2664812" y="1253552"/>
                </a:lnTo>
                <a:lnTo>
                  <a:pt x="2709158" y="1263918"/>
                </a:lnTo>
                <a:lnTo>
                  <a:pt x="2754291" y="1274012"/>
                </a:lnTo>
                <a:lnTo>
                  <a:pt x="2846845" y="1293374"/>
                </a:lnTo>
                <a:lnTo>
                  <a:pt x="2942320" y="1311618"/>
                </a:lnTo>
                <a:lnTo>
                  <a:pt x="3040564" y="1328723"/>
                </a:lnTo>
                <a:lnTo>
                  <a:pt x="3141421" y="1344668"/>
                </a:lnTo>
                <a:lnTo>
                  <a:pt x="3244739" y="1359433"/>
                </a:lnTo>
                <a:lnTo>
                  <a:pt x="3350365" y="1372996"/>
                </a:lnTo>
                <a:lnTo>
                  <a:pt x="3458144" y="1385337"/>
                </a:lnTo>
                <a:lnTo>
                  <a:pt x="3623514" y="1401511"/>
                </a:lnTo>
                <a:lnTo>
                  <a:pt x="3792866" y="1414817"/>
                </a:lnTo>
                <a:lnTo>
                  <a:pt x="3965680" y="1425186"/>
                </a:lnTo>
                <a:lnTo>
                  <a:pt x="4141439" y="1432546"/>
                </a:lnTo>
                <a:lnTo>
                  <a:pt x="4319625" y="1436829"/>
                </a:lnTo>
                <a:lnTo>
                  <a:pt x="4499718" y="1437963"/>
                </a:lnTo>
                <a:lnTo>
                  <a:pt x="4681200" y="1435878"/>
                </a:lnTo>
                <a:lnTo>
                  <a:pt x="4876508" y="1430000"/>
                </a:lnTo>
                <a:lnTo>
                  <a:pt x="5021888" y="1423147"/>
                </a:lnTo>
                <a:lnTo>
                  <a:pt x="5164146" y="1414316"/>
                </a:lnTo>
                <a:lnTo>
                  <a:pt x="5303103" y="1403568"/>
                </a:lnTo>
                <a:lnTo>
                  <a:pt x="5438578" y="1390965"/>
                </a:lnTo>
                <a:lnTo>
                  <a:pt x="5570393" y="1376568"/>
                </a:lnTo>
                <a:lnTo>
                  <a:pt x="5698366" y="1360437"/>
                </a:lnTo>
                <a:lnTo>
                  <a:pt x="5822320" y="1342634"/>
                </a:lnTo>
                <a:lnTo>
                  <a:pt x="5942072" y="1323220"/>
                </a:lnTo>
                <a:lnTo>
                  <a:pt x="6000317" y="1312927"/>
                </a:lnTo>
                <a:lnTo>
                  <a:pt x="6057445" y="1302255"/>
                </a:lnTo>
                <a:lnTo>
                  <a:pt x="6113433" y="1291211"/>
                </a:lnTo>
                <a:lnTo>
                  <a:pt x="6168258" y="1279801"/>
                </a:lnTo>
                <a:lnTo>
                  <a:pt x="6221898" y="1268035"/>
                </a:lnTo>
                <a:lnTo>
                  <a:pt x="6274331" y="1255920"/>
                </a:lnTo>
                <a:lnTo>
                  <a:pt x="6325534" y="1243463"/>
                </a:lnTo>
                <a:lnTo>
                  <a:pt x="6375485" y="1230671"/>
                </a:lnTo>
                <a:lnTo>
                  <a:pt x="6424161" y="1217554"/>
                </a:lnTo>
                <a:lnTo>
                  <a:pt x="6471539" y="1204117"/>
                </a:lnTo>
                <a:lnTo>
                  <a:pt x="6517598" y="1190369"/>
                </a:lnTo>
                <a:lnTo>
                  <a:pt x="6562315" y="1176318"/>
                </a:lnTo>
                <a:lnTo>
                  <a:pt x="6605667" y="1161970"/>
                </a:lnTo>
                <a:lnTo>
                  <a:pt x="6647632" y="1147335"/>
                </a:lnTo>
                <a:lnTo>
                  <a:pt x="6688187" y="1132418"/>
                </a:lnTo>
                <a:lnTo>
                  <a:pt x="6727310" y="1117229"/>
                </a:lnTo>
                <a:lnTo>
                  <a:pt x="6764979" y="1101774"/>
                </a:lnTo>
                <a:lnTo>
                  <a:pt x="6801171" y="1086062"/>
                </a:lnTo>
                <a:lnTo>
                  <a:pt x="6835863" y="1070099"/>
                </a:lnTo>
                <a:lnTo>
                  <a:pt x="6841741" y="1067227"/>
                </a:lnTo>
                <a:close/>
              </a:path>
              <a:path w="7180580" h="1438275">
                <a:moveTo>
                  <a:pt x="4485660" y="0"/>
                </a:moveTo>
                <a:lnTo>
                  <a:pt x="4282718" y="1861"/>
                </a:lnTo>
                <a:lnTo>
                  <a:pt x="4146209" y="5380"/>
                </a:lnTo>
                <a:lnTo>
                  <a:pt x="3999336" y="11222"/>
                </a:lnTo>
                <a:lnTo>
                  <a:pt x="3855494" y="19071"/>
                </a:lnTo>
                <a:lnTo>
                  <a:pt x="3714864" y="28868"/>
                </a:lnTo>
                <a:lnTo>
                  <a:pt x="3577626" y="40551"/>
                </a:lnTo>
                <a:lnTo>
                  <a:pt x="3443958" y="54059"/>
                </a:lnTo>
                <a:lnTo>
                  <a:pt x="3314041" y="69331"/>
                </a:lnTo>
                <a:lnTo>
                  <a:pt x="3188056" y="86305"/>
                </a:lnTo>
                <a:lnTo>
                  <a:pt x="3066180" y="104922"/>
                </a:lnTo>
                <a:lnTo>
                  <a:pt x="2948595" y="125119"/>
                </a:lnTo>
                <a:lnTo>
                  <a:pt x="2891467" y="135791"/>
                </a:lnTo>
                <a:lnTo>
                  <a:pt x="2835480" y="146835"/>
                </a:lnTo>
                <a:lnTo>
                  <a:pt x="2780654" y="158244"/>
                </a:lnTo>
                <a:lnTo>
                  <a:pt x="2727014" y="170010"/>
                </a:lnTo>
                <a:lnTo>
                  <a:pt x="2674581" y="182126"/>
                </a:lnTo>
                <a:lnTo>
                  <a:pt x="2623378" y="194583"/>
                </a:lnTo>
                <a:lnTo>
                  <a:pt x="2573427" y="207374"/>
                </a:lnTo>
                <a:lnTo>
                  <a:pt x="2524751" y="220492"/>
                </a:lnTo>
                <a:lnTo>
                  <a:pt x="2477373" y="233929"/>
                </a:lnTo>
                <a:lnTo>
                  <a:pt x="2431314" y="247677"/>
                </a:lnTo>
                <a:lnTo>
                  <a:pt x="2386597" y="261728"/>
                </a:lnTo>
                <a:lnTo>
                  <a:pt x="2343245" y="276075"/>
                </a:lnTo>
                <a:lnTo>
                  <a:pt x="2301280" y="290711"/>
                </a:lnTo>
                <a:lnTo>
                  <a:pt x="2260725" y="305627"/>
                </a:lnTo>
                <a:lnTo>
                  <a:pt x="2221602" y="320817"/>
                </a:lnTo>
                <a:lnTo>
                  <a:pt x="2183933" y="336272"/>
                </a:lnTo>
                <a:lnTo>
                  <a:pt x="2147742" y="351984"/>
                </a:lnTo>
                <a:lnTo>
                  <a:pt x="2113049" y="367947"/>
                </a:lnTo>
                <a:lnTo>
                  <a:pt x="2048254" y="400592"/>
                </a:lnTo>
                <a:lnTo>
                  <a:pt x="1989726" y="434146"/>
                </a:lnTo>
                <a:lnTo>
                  <a:pt x="1937645" y="468548"/>
                </a:lnTo>
                <a:lnTo>
                  <a:pt x="1892192" y="503737"/>
                </a:lnTo>
                <a:lnTo>
                  <a:pt x="1853545" y="539651"/>
                </a:lnTo>
                <a:lnTo>
                  <a:pt x="1821886" y="576230"/>
                </a:lnTo>
                <a:lnTo>
                  <a:pt x="1797393" y="613413"/>
                </a:lnTo>
                <a:lnTo>
                  <a:pt x="1780246" y="651138"/>
                </a:lnTo>
                <a:lnTo>
                  <a:pt x="1770625" y="689345"/>
                </a:lnTo>
                <a:lnTo>
                  <a:pt x="1768693" y="708610"/>
                </a:lnTo>
                <a:lnTo>
                  <a:pt x="1768710" y="727972"/>
                </a:lnTo>
                <a:lnTo>
                  <a:pt x="1770699" y="747424"/>
                </a:lnTo>
                <a:lnTo>
                  <a:pt x="1774681" y="766959"/>
                </a:lnTo>
                <a:lnTo>
                  <a:pt x="1780680" y="786568"/>
                </a:lnTo>
                <a:lnTo>
                  <a:pt x="1788717" y="806243"/>
                </a:lnTo>
                <a:lnTo>
                  <a:pt x="0" y="1104597"/>
                </a:lnTo>
                <a:lnTo>
                  <a:pt x="2107246" y="1067227"/>
                </a:lnTo>
                <a:lnTo>
                  <a:pt x="6841741" y="1067227"/>
                </a:lnTo>
                <a:lnTo>
                  <a:pt x="6869033" y="1053894"/>
                </a:lnTo>
                <a:lnTo>
                  <a:pt x="6930717" y="1020787"/>
                </a:lnTo>
                <a:lnTo>
                  <a:pt x="6986044" y="986801"/>
                </a:lnTo>
                <a:lnTo>
                  <a:pt x="7034834" y="951998"/>
                </a:lnTo>
                <a:lnTo>
                  <a:pt x="7076906" y="916439"/>
                </a:lnTo>
                <a:lnTo>
                  <a:pt x="7112082" y="880184"/>
                </a:lnTo>
                <a:lnTo>
                  <a:pt x="7140180" y="843296"/>
                </a:lnTo>
                <a:lnTo>
                  <a:pt x="7161023" y="805834"/>
                </a:lnTo>
                <a:lnTo>
                  <a:pt x="7174429" y="767860"/>
                </a:lnTo>
                <a:lnTo>
                  <a:pt x="7180220" y="729436"/>
                </a:lnTo>
                <a:lnTo>
                  <a:pt x="7180203" y="710074"/>
                </a:lnTo>
                <a:lnTo>
                  <a:pt x="7174232" y="671087"/>
                </a:lnTo>
                <a:lnTo>
                  <a:pt x="7160196" y="631802"/>
                </a:lnTo>
                <a:lnTo>
                  <a:pt x="7140174" y="595750"/>
                </a:lnTo>
                <a:lnTo>
                  <a:pt x="7113698" y="560381"/>
                </a:lnTo>
                <a:lnTo>
                  <a:pt x="7080947" y="525732"/>
                </a:lnTo>
                <a:lnTo>
                  <a:pt x="7042104" y="491843"/>
                </a:lnTo>
                <a:lnTo>
                  <a:pt x="6997348" y="458749"/>
                </a:lnTo>
                <a:lnTo>
                  <a:pt x="6946860" y="426488"/>
                </a:lnTo>
                <a:lnTo>
                  <a:pt x="6890822" y="395099"/>
                </a:lnTo>
                <a:lnTo>
                  <a:pt x="6829413" y="364619"/>
                </a:lnTo>
                <a:lnTo>
                  <a:pt x="6762815" y="335085"/>
                </a:lnTo>
                <a:lnTo>
                  <a:pt x="6691209" y="306534"/>
                </a:lnTo>
                <a:lnTo>
                  <a:pt x="6653584" y="292640"/>
                </a:lnTo>
                <a:lnTo>
                  <a:pt x="6614774" y="279006"/>
                </a:lnTo>
                <a:lnTo>
                  <a:pt x="6574803" y="265636"/>
                </a:lnTo>
                <a:lnTo>
                  <a:pt x="6533693" y="252536"/>
                </a:lnTo>
                <a:lnTo>
                  <a:pt x="6491466" y="239710"/>
                </a:lnTo>
                <a:lnTo>
                  <a:pt x="6448145" y="227162"/>
                </a:lnTo>
                <a:lnTo>
                  <a:pt x="6403753" y="214899"/>
                </a:lnTo>
                <a:lnTo>
                  <a:pt x="6358312" y="202923"/>
                </a:lnTo>
                <a:lnTo>
                  <a:pt x="6311845" y="191241"/>
                </a:lnTo>
                <a:lnTo>
                  <a:pt x="6264374" y="179856"/>
                </a:lnTo>
                <a:lnTo>
                  <a:pt x="6215923" y="168773"/>
                </a:lnTo>
                <a:lnTo>
                  <a:pt x="6166512" y="157998"/>
                </a:lnTo>
                <a:lnTo>
                  <a:pt x="6064907" y="137387"/>
                </a:lnTo>
                <a:lnTo>
                  <a:pt x="5959740" y="118060"/>
                </a:lnTo>
                <a:lnTo>
                  <a:pt x="5851191" y="100055"/>
                </a:lnTo>
                <a:lnTo>
                  <a:pt x="5739441" y="83410"/>
                </a:lnTo>
                <a:lnTo>
                  <a:pt x="5624671" y="68162"/>
                </a:lnTo>
                <a:lnTo>
                  <a:pt x="5507061" y="54348"/>
                </a:lnTo>
                <a:lnTo>
                  <a:pt x="5386793" y="42007"/>
                </a:lnTo>
                <a:lnTo>
                  <a:pt x="5264047" y="31176"/>
                </a:lnTo>
                <a:lnTo>
                  <a:pt x="5139004" y="21892"/>
                </a:lnTo>
                <a:lnTo>
                  <a:pt x="5011845" y="14193"/>
                </a:lnTo>
                <a:lnTo>
                  <a:pt x="4817533" y="5699"/>
                </a:lnTo>
                <a:lnTo>
                  <a:pt x="4619477" y="983"/>
                </a:lnTo>
                <a:lnTo>
                  <a:pt x="448566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05692" y="3314694"/>
            <a:ext cx="7180580" cy="1438275"/>
          </a:xfrm>
          <a:custGeom>
            <a:avLst/>
            <a:gdLst/>
            <a:ahLst/>
            <a:cxnLst/>
            <a:rect l="l" t="t" r="r" b="b"/>
            <a:pathLst>
              <a:path w="7180580" h="1438275">
                <a:moveTo>
                  <a:pt x="0" y="1104597"/>
                </a:moveTo>
                <a:lnTo>
                  <a:pt x="1788716" y="806243"/>
                </a:lnTo>
                <a:lnTo>
                  <a:pt x="1780678" y="786567"/>
                </a:lnTo>
                <a:lnTo>
                  <a:pt x="1774680" y="766958"/>
                </a:lnTo>
                <a:lnTo>
                  <a:pt x="1770698" y="747424"/>
                </a:lnTo>
                <a:lnTo>
                  <a:pt x="1768709" y="727972"/>
                </a:lnTo>
                <a:lnTo>
                  <a:pt x="1768692" y="708610"/>
                </a:lnTo>
                <a:lnTo>
                  <a:pt x="1770624" y="689345"/>
                </a:lnTo>
                <a:lnTo>
                  <a:pt x="1780245" y="651138"/>
                </a:lnTo>
                <a:lnTo>
                  <a:pt x="1797392" y="613413"/>
                </a:lnTo>
                <a:lnTo>
                  <a:pt x="1821885" y="576230"/>
                </a:lnTo>
                <a:lnTo>
                  <a:pt x="1853545" y="539651"/>
                </a:lnTo>
                <a:lnTo>
                  <a:pt x="1892191" y="503737"/>
                </a:lnTo>
                <a:lnTo>
                  <a:pt x="1937645" y="468548"/>
                </a:lnTo>
                <a:lnTo>
                  <a:pt x="1989725" y="434146"/>
                </a:lnTo>
                <a:lnTo>
                  <a:pt x="2048253" y="400592"/>
                </a:lnTo>
                <a:lnTo>
                  <a:pt x="2113049" y="367946"/>
                </a:lnTo>
                <a:lnTo>
                  <a:pt x="2147741" y="351984"/>
                </a:lnTo>
                <a:lnTo>
                  <a:pt x="2183933" y="336271"/>
                </a:lnTo>
                <a:lnTo>
                  <a:pt x="2221601" y="320817"/>
                </a:lnTo>
                <a:lnTo>
                  <a:pt x="2260724" y="305627"/>
                </a:lnTo>
                <a:lnTo>
                  <a:pt x="2301280" y="290711"/>
                </a:lnTo>
                <a:lnTo>
                  <a:pt x="2343245" y="276075"/>
                </a:lnTo>
                <a:lnTo>
                  <a:pt x="2386597" y="261728"/>
                </a:lnTo>
                <a:lnTo>
                  <a:pt x="2431313" y="247677"/>
                </a:lnTo>
                <a:lnTo>
                  <a:pt x="2477372" y="233929"/>
                </a:lnTo>
                <a:lnTo>
                  <a:pt x="2524751" y="220492"/>
                </a:lnTo>
                <a:lnTo>
                  <a:pt x="2573427" y="207374"/>
                </a:lnTo>
                <a:lnTo>
                  <a:pt x="2623378" y="194583"/>
                </a:lnTo>
                <a:lnTo>
                  <a:pt x="2674581" y="182126"/>
                </a:lnTo>
                <a:lnTo>
                  <a:pt x="2727013" y="170010"/>
                </a:lnTo>
                <a:lnTo>
                  <a:pt x="2780654" y="158244"/>
                </a:lnTo>
                <a:lnTo>
                  <a:pt x="2835479" y="146835"/>
                </a:lnTo>
                <a:lnTo>
                  <a:pt x="2891466" y="135791"/>
                </a:lnTo>
                <a:lnTo>
                  <a:pt x="2948594" y="125118"/>
                </a:lnTo>
                <a:lnTo>
                  <a:pt x="3006839" y="114826"/>
                </a:lnTo>
                <a:lnTo>
                  <a:pt x="3066179" y="104921"/>
                </a:lnTo>
                <a:lnTo>
                  <a:pt x="3126592" y="95412"/>
                </a:lnTo>
                <a:lnTo>
                  <a:pt x="3188055" y="86305"/>
                </a:lnTo>
                <a:lnTo>
                  <a:pt x="3250545" y="77609"/>
                </a:lnTo>
                <a:lnTo>
                  <a:pt x="3314040" y="69330"/>
                </a:lnTo>
                <a:lnTo>
                  <a:pt x="3378519" y="61478"/>
                </a:lnTo>
                <a:lnTo>
                  <a:pt x="3443957" y="54059"/>
                </a:lnTo>
                <a:lnTo>
                  <a:pt x="3510333" y="47080"/>
                </a:lnTo>
                <a:lnTo>
                  <a:pt x="3577624" y="40551"/>
                </a:lnTo>
                <a:lnTo>
                  <a:pt x="3645808" y="34478"/>
                </a:lnTo>
                <a:lnTo>
                  <a:pt x="3714863" y="28868"/>
                </a:lnTo>
                <a:lnTo>
                  <a:pt x="3784765" y="23730"/>
                </a:lnTo>
                <a:lnTo>
                  <a:pt x="3855493" y="19071"/>
                </a:lnTo>
                <a:lnTo>
                  <a:pt x="3927023" y="14899"/>
                </a:lnTo>
                <a:lnTo>
                  <a:pt x="3999334" y="11222"/>
                </a:lnTo>
                <a:lnTo>
                  <a:pt x="4072403" y="8046"/>
                </a:lnTo>
                <a:lnTo>
                  <a:pt x="4146207" y="5380"/>
                </a:lnTo>
                <a:lnTo>
                  <a:pt x="4214568" y="3389"/>
                </a:lnTo>
                <a:lnTo>
                  <a:pt x="4282716" y="1861"/>
                </a:lnTo>
                <a:lnTo>
                  <a:pt x="4350629" y="789"/>
                </a:lnTo>
                <a:lnTo>
                  <a:pt x="4418284" y="170"/>
                </a:lnTo>
                <a:lnTo>
                  <a:pt x="4485659" y="0"/>
                </a:lnTo>
                <a:lnTo>
                  <a:pt x="4552730" y="272"/>
                </a:lnTo>
                <a:lnTo>
                  <a:pt x="4619475" y="983"/>
                </a:lnTo>
                <a:lnTo>
                  <a:pt x="4685873" y="2127"/>
                </a:lnTo>
                <a:lnTo>
                  <a:pt x="4751899" y="3701"/>
                </a:lnTo>
                <a:lnTo>
                  <a:pt x="4817532" y="5699"/>
                </a:lnTo>
                <a:lnTo>
                  <a:pt x="4882749" y="8117"/>
                </a:lnTo>
                <a:lnTo>
                  <a:pt x="4947527" y="10950"/>
                </a:lnTo>
                <a:lnTo>
                  <a:pt x="5011843" y="14193"/>
                </a:lnTo>
                <a:lnTo>
                  <a:pt x="5075676" y="17842"/>
                </a:lnTo>
                <a:lnTo>
                  <a:pt x="5139003" y="21892"/>
                </a:lnTo>
                <a:lnTo>
                  <a:pt x="5201800" y="26338"/>
                </a:lnTo>
                <a:lnTo>
                  <a:pt x="5264046" y="31176"/>
                </a:lnTo>
                <a:lnTo>
                  <a:pt x="5325717" y="36401"/>
                </a:lnTo>
                <a:lnTo>
                  <a:pt x="5386792" y="42007"/>
                </a:lnTo>
                <a:lnTo>
                  <a:pt x="5447247" y="47992"/>
                </a:lnTo>
                <a:lnTo>
                  <a:pt x="5507060" y="54348"/>
                </a:lnTo>
                <a:lnTo>
                  <a:pt x="5566208" y="61073"/>
                </a:lnTo>
                <a:lnTo>
                  <a:pt x="5624670" y="68162"/>
                </a:lnTo>
                <a:lnTo>
                  <a:pt x="5682421" y="75609"/>
                </a:lnTo>
                <a:lnTo>
                  <a:pt x="5739440" y="83410"/>
                </a:lnTo>
                <a:lnTo>
                  <a:pt x="5795704" y="91560"/>
                </a:lnTo>
                <a:lnTo>
                  <a:pt x="5851190" y="100055"/>
                </a:lnTo>
                <a:lnTo>
                  <a:pt x="5905876" y="108890"/>
                </a:lnTo>
                <a:lnTo>
                  <a:pt x="5959739" y="118060"/>
                </a:lnTo>
                <a:lnTo>
                  <a:pt x="6012757" y="127560"/>
                </a:lnTo>
                <a:lnTo>
                  <a:pt x="6064907" y="137387"/>
                </a:lnTo>
                <a:lnTo>
                  <a:pt x="6116166" y="147534"/>
                </a:lnTo>
                <a:lnTo>
                  <a:pt x="6166512" y="157998"/>
                </a:lnTo>
                <a:lnTo>
                  <a:pt x="6215922" y="168773"/>
                </a:lnTo>
                <a:lnTo>
                  <a:pt x="6264374" y="179856"/>
                </a:lnTo>
                <a:lnTo>
                  <a:pt x="6311844" y="191241"/>
                </a:lnTo>
                <a:lnTo>
                  <a:pt x="6358312" y="202923"/>
                </a:lnTo>
                <a:lnTo>
                  <a:pt x="6403753" y="214899"/>
                </a:lnTo>
                <a:lnTo>
                  <a:pt x="6448145" y="227162"/>
                </a:lnTo>
                <a:lnTo>
                  <a:pt x="6491466" y="239710"/>
                </a:lnTo>
                <a:lnTo>
                  <a:pt x="6533692" y="252536"/>
                </a:lnTo>
                <a:lnTo>
                  <a:pt x="6574803" y="265636"/>
                </a:lnTo>
                <a:lnTo>
                  <a:pt x="6614774" y="279006"/>
                </a:lnTo>
                <a:lnTo>
                  <a:pt x="6653583" y="292640"/>
                </a:lnTo>
                <a:lnTo>
                  <a:pt x="6691208" y="306534"/>
                </a:lnTo>
                <a:lnTo>
                  <a:pt x="6727626" y="320684"/>
                </a:lnTo>
                <a:lnTo>
                  <a:pt x="6796751" y="349731"/>
                </a:lnTo>
                <a:lnTo>
                  <a:pt x="6860777" y="379743"/>
                </a:lnTo>
                <a:lnTo>
                  <a:pt x="6919523" y="410682"/>
                </a:lnTo>
                <a:lnTo>
                  <a:pt x="6972809" y="442512"/>
                </a:lnTo>
                <a:lnTo>
                  <a:pt x="7020453" y="475194"/>
                </a:lnTo>
                <a:lnTo>
                  <a:pt x="7062276" y="508690"/>
                </a:lnTo>
                <a:lnTo>
                  <a:pt x="7098095" y="542964"/>
                </a:lnTo>
                <a:lnTo>
                  <a:pt x="7127731" y="577977"/>
                </a:lnTo>
                <a:lnTo>
                  <a:pt x="7151003" y="613693"/>
                </a:lnTo>
                <a:lnTo>
                  <a:pt x="7168233" y="651478"/>
                </a:lnTo>
                <a:lnTo>
                  <a:pt x="7178214" y="690621"/>
                </a:lnTo>
                <a:lnTo>
                  <a:pt x="7180219" y="729435"/>
                </a:lnTo>
                <a:lnTo>
                  <a:pt x="7178287" y="748700"/>
                </a:lnTo>
                <a:lnTo>
                  <a:pt x="7168666" y="786907"/>
                </a:lnTo>
                <a:lnTo>
                  <a:pt x="7151519" y="824632"/>
                </a:lnTo>
                <a:lnTo>
                  <a:pt x="7127026" y="861815"/>
                </a:lnTo>
                <a:lnTo>
                  <a:pt x="7095367" y="898394"/>
                </a:lnTo>
                <a:lnTo>
                  <a:pt x="7056720" y="934309"/>
                </a:lnTo>
                <a:lnTo>
                  <a:pt x="7011267" y="969497"/>
                </a:lnTo>
                <a:lnTo>
                  <a:pt x="6959186" y="1003899"/>
                </a:lnTo>
                <a:lnTo>
                  <a:pt x="6900658" y="1037453"/>
                </a:lnTo>
                <a:lnTo>
                  <a:pt x="6835862" y="1070099"/>
                </a:lnTo>
                <a:lnTo>
                  <a:pt x="6801170" y="1086061"/>
                </a:lnTo>
                <a:lnTo>
                  <a:pt x="6764978" y="1101774"/>
                </a:lnTo>
                <a:lnTo>
                  <a:pt x="6727310" y="1117229"/>
                </a:lnTo>
                <a:lnTo>
                  <a:pt x="6688187" y="1132418"/>
                </a:lnTo>
                <a:lnTo>
                  <a:pt x="6647631" y="1147334"/>
                </a:lnTo>
                <a:lnTo>
                  <a:pt x="6605666" y="1161970"/>
                </a:lnTo>
                <a:lnTo>
                  <a:pt x="6562314" y="1176317"/>
                </a:lnTo>
                <a:lnTo>
                  <a:pt x="6517598" y="1190369"/>
                </a:lnTo>
                <a:lnTo>
                  <a:pt x="6471539" y="1204116"/>
                </a:lnTo>
                <a:lnTo>
                  <a:pt x="6424160" y="1217553"/>
                </a:lnTo>
                <a:lnTo>
                  <a:pt x="6375484" y="1230671"/>
                </a:lnTo>
                <a:lnTo>
                  <a:pt x="6325533" y="1243462"/>
                </a:lnTo>
                <a:lnTo>
                  <a:pt x="6274330" y="1255919"/>
                </a:lnTo>
                <a:lnTo>
                  <a:pt x="6221897" y="1268035"/>
                </a:lnTo>
                <a:lnTo>
                  <a:pt x="6168257" y="1279801"/>
                </a:lnTo>
                <a:lnTo>
                  <a:pt x="6113432" y="1291210"/>
                </a:lnTo>
                <a:lnTo>
                  <a:pt x="6057444" y="1302255"/>
                </a:lnTo>
                <a:lnTo>
                  <a:pt x="6000317" y="1312927"/>
                </a:lnTo>
                <a:lnTo>
                  <a:pt x="5942072" y="1323219"/>
                </a:lnTo>
                <a:lnTo>
                  <a:pt x="5882731" y="1333124"/>
                </a:lnTo>
                <a:lnTo>
                  <a:pt x="5822319" y="1342633"/>
                </a:lnTo>
                <a:lnTo>
                  <a:pt x="5760856" y="1351740"/>
                </a:lnTo>
                <a:lnTo>
                  <a:pt x="5698366" y="1360436"/>
                </a:lnTo>
                <a:lnTo>
                  <a:pt x="5634870" y="1368715"/>
                </a:lnTo>
                <a:lnTo>
                  <a:pt x="5570392" y="1376567"/>
                </a:lnTo>
                <a:lnTo>
                  <a:pt x="5504954" y="1383986"/>
                </a:lnTo>
                <a:lnTo>
                  <a:pt x="5438578" y="1390965"/>
                </a:lnTo>
                <a:lnTo>
                  <a:pt x="5371286" y="1397494"/>
                </a:lnTo>
                <a:lnTo>
                  <a:pt x="5303102" y="1403567"/>
                </a:lnTo>
                <a:lnTo>
                  <a:pt x="5234048" y="1409177"/>
                </a:lnTo>
                <a:lnTo>
                  <a:pt x="5164146" y="1414315"/>
                </a:lnTo>
                <a:lnTo>
                  <a:pt x="5093418" y="1418974"/>
                </a:lnTo>
                <a:lnTo>
                  <a:pt x="5021887" y="1423146"/>
                </a:lnTo>
                <a:lnTo>
                  <a:pt x="4949577" y="1426823"/>
                </a:lnTo>
                <a:lnTo>
                  <a:pt x="4876508" y="1429999"/>
                </a:lnTo>
                <a:lnTo>
                  <a:pt x="4802703" y="1432665"/>
                </a:lnTo>
                <a:lnTo>
                  <a:pt x="4741912" y="1434455"/>
                </a:lnTo>
                <a:lnTo>
                  <a:pt x="4681199" y="1435878"/>
                </a:lnTo>
                <a:lnTo>
                  <a:pt x="4620583" y="1436934"/>
                </a:lnTo>
                <a:lnTo>
                  <a:pt x="4560082" y="1437628"/>
                </a:lnTo>
                <a:lnTo>
                  <a:pt x="4499717" y="1437962"/>
                </a:lnTo>
                <a:lnTo>
                  <a:pt x="4439506" y="1437938"/>
                </a:lnTo>
                <a:lnTo>
                  <a:pt x="4379469" y="1437559"/>
                </a:lnTo>
                <a:lnTo>
                  <a:pt x="4319624" y="1436828"/>
                </a:lnTo>
                <a:lnTo>
                  <a:pt x="4259992" y="1435747"/>
                </a:lnTo>
                <a:lnTo>
                  <a:pt x="4200590" y="1434319"/>
                </a:lnTo>
                <a:lnTo>
                  <a:pt x="4141439" y="1432545"/>
                </a:lnTo>
                <a:lnTo>
                  <a:pt x="4082557" y="1430430"/>
                </a:lnTo>
                <a:lnTo>
                  <a:pt x="4023965" y="1427976"/>
                </a:lnTo>
                <a:lnTo>
                  <a:pt x="3965680" y="1425185"/>
                </a:lnTo>
                <a:lnTo>
                  <a:pt x="3907722" y="1422059"/>
                </a:lnTo>
                <a:lnTo>
                  <a:pt x="3850111" y="1418602"/>
                </a:lnTo>
                <a:lnTo>
                  <a:pt x="3792865" y="1414816"/>
                </a:lnTo>
                <a:lnTo>
                  <a:pt x="3736004" y="1410703"/>
                </a:lnTo>
                <a:lnTo>
                  <a:pt x="3679547" y="1406267"/>
                </a:lnTo>
                <a:lnTo>
                  <a:pt x="3623514" y="1401510"/>
                </a:lnTo>
                <a:lnTo>
                  <a:pt x="3567922" y="1396433"/>
                </a:lnTo>
                <a:lnTo>
                  <a:pt x="3512793" y="1391041"/>
                </a:lnTo>
                <a:lnTo>
                  <a:pt x="3458144" y="1385336"/>
                </a:lnTo>
                <a:lnTo>
                  <a:pt x="3403994" y="1379320"/>
                </a:lnTo>
                <a:lnTo>
                  <a:pt x="3350365" y="1372995"/>
                </a:lnTo>
                <a:lnTo>
                  <a:pt x="3297273" y="1366365"/>
                </a:lnTo>
                <a:lnTo>
                  <a:pt x="3244739" y="1359432"/>
                </a:lnTo>
                <a:lnTo>
                  <a:pt x="3192782" y="1352199"/>
                </a:lnTo>
                <a:lnTo>
                  <a:pt x="3141421" y="1344667"/>
                </a:lnTo>
                <a:lnTo>
                  <a:pt x="3090675" y="1336841"/>
                </a:lnTo>
                <a:lnTo>
                  <a:pt x="3040563" y="1328722"/>
                </a:lnTo>
                <a:lnTo>
                  <a:pt x="2991105" y="1320313"/>
                </a:lnTo>
                <a:lnTo>
                  <a:pt x="2942320" y="1311617"/>
                </a:lnTo>
                <a:lnTo>
                  <a:pt x="2894227" y="1302636"/>
                </a:lnTo>
                <a:lnTo>
                  <a:pt x="2846844" y="1293373"/>
                </a:lnTo>
                <a:lnTo>
                  <a:pt x="2800193" y="1283830"/>
                </a:lnTo>
                <a:lnTo>
                  <a:pt x="2754291" y="1274011"/>
                </a:lnTo>
                <a:lnTo>
                  <a:pt x="2709157" y="1263917"/>
                </a:lnTo>
                <a:lnTo>
                  <a:pt x="2664812" y="1253551"/>
                </a:lnTo>
                <a:lnTo>
                  <a:pt x="2621274" y="1242916"/>
                </a:lnTo>
                <a:lnTo>
                  <a:pt x="2578562" y="1232015"/>
                </a:lnTo>
                <a:lnTo>
                  <a:pt x="2536696" y="1220849"/>
                </a:lnTo>
                <a:lnTo>
                  <a:pt x="2495694" y="1209423"/>
                </a:lnTo>
                <a:lnTo>
                  <a:pt x="2455577" y="1197737"/>
                </a:lnTo>
                <a:lnTo>
                  <a:pt x="2416362" y="1185796"/>
                </a:lnTo>
                <a:lnTo>
                  <a:pt x="2378071" y="1173601"/>
                </a:lnTo>
                <a:lnTo>
                  <a:pt x="2340720" y="1161155"/>
                </a:lnTo>
                <a:lnTo>
                  <a:pt x="2304331" y="1148461"/>
                </a:lnTo>
                <a:lnTo>
                  <a:pt x="2234511" y="1122338"/>
                </a:lnTo>
                <a:lnTo>
                  <a:pt x="2168764" y="1095253"/>
                </a:lnTo>
                <a:lnTo>
                  <a:pt x="2107245" y="1067227"/>
                </a:lnTo>
                <a:lnTo>
                  <a:pt x="0" y="1104597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652" y="3825061"/>
            <a:ext cx="3155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How do I </a:t>
            </a:r>
            <a:r>
              <a:rPr dirty="0" sz="1800" spc="-5">
                <a:latin typeface="Times New Roman"/>
                <a:cs typeface="Times New Roman"/>
              </a:rPr>
              <a:t>get participation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points?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4335886" y="5037097"/>
            <a:ext cx="4087495" cy="1112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By answering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instructor’s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questions,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3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participating </a:t>
            </a:r>
            <a:r>
              <a:rPr dirty="0" sz="1800">
                <a:latin typeface="Calibri"/>
                <a:cs typeface="Calibri"/>
              </a:rPr>
              <a:t>in class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discussions,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solving </a:t>
            </a:r>
            <a:r>
              <a:rPr dirty="0" sz="1800">
                <a:latin typeface="Calibri"/>
                <a:cs typeface="Calibri"/>
              </a:rPr>
              <a:t>an </a:t>
            </a:r>
            <a:r>
              <a:rPr dirty="0" sz="1800" spc="-5">
                <a:latin typeface="Calibri"/>
                <a:cs typeface="Calibri"/>
              </a:rPr>
              <a:t>example </a:t>
            </a:r>
            <a:r>
              <a:rPr dirty="0" sz="1800">
                <a:latin typeface="Calibri"/>
                <a:cs typeface="Calibri"/>
              </a:rPr>
              <a:t>/ quiz in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class,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3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asking insightful</a:t>
            </a:r>
            <a:r>
              <a:rPr dirty="0" sz="1800" spc="-5">
                <a:latin typeface="Calibri"/>
                <a:cs typeface="Calibri"/>
              </a:rPr>
              <a:t> questions.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7340" y="1189228"/>
            <a:ext cx="7702550" cy="12547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2400" spc="-5" b="1">
                <a:latin typeface="Calibri"/>
                <a:cs typeface="Calibri"/>
              </a:rPr>
              <a:t>Grading Scheme: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450"/>
              </a:spcBef>
            </a:pP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Grades will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be based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on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following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cut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values,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although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I 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reserve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right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alter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the values at the end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2400" spc="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404040"/>
                </a:solidFill>
                <a:latin typeface="Calibri"/>
                <a:cs typeface="Calibri"/>
              </a:rPr>
              <a:t>course: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8290" y="2521056"/>
          <a:ext cx="4836160" cy="1680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320"/>
                <a:gridCol w="1794509"/>
                <a:gridCol w="1497329"/>
              </a:tblGrid>
              <a:tr h="840085">
                <a:tc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415290" algn="l"/>
                        </a:tabLst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A	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(93%),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B+</a:t>
                      </a:r>
                      <a:r>
                        <a:rPr dirty="0" sz="2400" spc="-9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(87%),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2765"/>
                        </a:lnSpc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A-</a:t>
                      </a:r>
                      <a:r>
                        <a:rPr dirty="0" sz="2400" spc="-1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(90%),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316230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619760" algn="l"/>
                        </a:tabLst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B	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(83%),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B-</a:t>
                      </a:r>
                      <a:r>
                        <a:rPr dirty="0" sz="2400" spc="-10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(80%),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635"/>
                </a:tc>
              </a:tr>
              <a:tr h="8400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C+</a:t>
                      </a:r>
                      <a:r>
                        <a:rPr dirty="0" sz="2400" spc="-1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(77%),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D+</a:t>
                      </a:r>
                      <a:r>
                        <a:rPr dirty="0" sz="2400" spc="-9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(67%),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616585" algn="l"/>
                        </a:tabLst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C	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(73%),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316230">
                        <a:lnSpc>
                          <a:spcPct val="100000"/>
                        </a:lnSpc>
                        <a:spcBef>
                          <a:spcPts val="520"/>
                        </a:spcBef>
                        <a:tabLst>
                          <a:tab pos="641350" algn="l"/>
                        </a:tabLst>
                      </a:pPr>
                      <a:r>
                        <a:rPr dirty="0" sz="24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	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(60%)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r" marR="26034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C-</a:t>
                      </a:r>
                      <a:r>
                        <a:rPr dirty="0" sz="2400" spc="-10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(70%),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159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389" y="269241"/>
            <a:ext cx="26047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/>
              <a:t>Class</a:t>
            </a:r>
            <a:r>
              <a:rPr dirty="0" sz="2800" spc="-65"/>
              <a:t> </a:t>
            </a:r>
            <a:r>
              <a:rPr dirty="0" sz="2800" spc="-5"/>
              <a:t>information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7340" y="1175766"/>
            <a:ext cx="8426450" cy="461772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15900" indent="-203835">
              <a:lnSpc>
                <a:spcPct val="100000"/>
              </a:lnSpc>
              <a:spcBef>
                <a:spcPts val="700"/>
              </a:spcBef>
              <a:buFont typeface="Calibri"/>
              <a:buChar char="•"/>
              <a:tabLst>
                <a:tab pos="216535" algn="l"/>
              </a:tabLst>
            </a:pPr>
            <a:r>
              <a:rPr dirty="0" sz="2800" spc="-5" b="1">
                <a:latin typeface="Calibri"/>
                <a:cs typeface="Calibri"/>
              </a:rPr>
              <a:t>Writing intensive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class!</a:t>
            </a:r>
            <a:endParaRPr sz="28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515"/>
              </a:spcBef>
              <a:buChar char="–"/>
              <a:tabLst>
                <a:tab pos="610235" algn="l"/>
              </a:tabLst>
            </a:pPr>
            <a:r>
              <a:rPr dirty="0" sz="2400">
                <a:latin typeface="Calibri"/>
                <a:cs typeface="Calibri"/>
              </a:rPr>
              <a:t>Scientific</a:t>
            </a:r>
            <a:r>
              <a:rPr dirty="0" sz="2400" spc="-5">
                <a:latin typeface="Calibri"/>
                <a:cs typeface="Calibri"/>
              </a:rPr>
              <a:t> writing</a:t>
            </a:r>
            <a:endParaRPr sz="2400">
              <a:latin typeface="Calibri"/>
              <a:cs typeface="Calibri"/>
            </a:endParaRPr>
          </a:p>
          <a:p>
            <a:pPr lvl="2" marL="1016000" indent="-204470">
              <a:lnSpc>
                <a:spcPct val="100000"/>
              </a:lnSpc>
              <a:spcBef>
                <a:spcPts val="525"/>
              </a:spcBef>
              <a:buChar char="•"/>
              <a:tabLst>
                <a:tab pos="1016635" algn="l"/>
              </a:tabLst>
            </a:pPr>
            <a:r>
              <a:rPr dirty="0" sz="2000" spc="-5">
                <a:latin typeface="Calibri"/>
                <a:cs typeface="Calibri"/>
              </a:rPr>
              <a:t>articles </a:t>
            </a:r>
            <a:r>
              <a:rPr dirty="0" sz="2000">
                <a:latin typeface="Calibri"/>
                <a:cs typeface="Calibri"/>
              </a:rPr>
              <a:t>/ scientific </a:t>
            </a:r>
            <a:r>
              <a:rPr dirty="0" sz="2000" spc="-5">
                <a:latin typeface="Calibri"/>
                <a:cs typeface="Calibri"/>
              </a:rPr>
              <a:t>reports</a:t>
            </a:r>
            <a:endParaRPr sz="2000">
              <a:latin typeface="Calibri"/>
              <a:cs typeface="Calibri"/>
            </a:endParaRPr>
          </a:p>
          <a:p>
            <a:pPr lvl="2" marL="1016000" indent="-204470">
              <a:lnSpc>
                <a:spcPct val="100000"/>
              </a:lnSpc>
              <a:spcBef>
                <a:spcPts val="400"/>
              </a:spcBef>
              <a:buChar char="•"/>
              <a:tabLst>
                <a:tab pos="1016635" algn="l"/>
              </a:tabLst>
            </a:pPr>
            <a:r>
              <a:rPr dirty="0" sz="2000" spc="-5">
                <a:latin typeface="Calibri"/>
                <a:cs typeface="Calibri"/>
              </a:rPr>
              <a:t>document structure, </a:t>
            </a:r>
            <a:r>
              <a:rPr dirty="0" sz="2000">
                <a:latin typeface="Calibri"/>
                <a:cs typeface="Calibri"/>
              </a:rPr>
              <a:t>titles, </a:t>
            </a:r>
            <a:r>
              <a:rPr dirty="0" sz="2000" spc="-5">
                <a:latin typeface="Calibri"/>
                <a:cs typeface="Calibri"/>
              </a:rPr>
              <a:t>sections,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subsections</a:t>
            </a:r>
            <a:endParaRPr sz="2000">
              <a:latin typeface="Calibri"/>
              <a:cs typeface="Calibri"/>
            </a:endParaRPr>
          </a:p>
          <a:p>
            <a:pPr lvl="2" marL="1016000" indent="-204470">
              <a:lnSpc>
                <a:spcPct val="100000"/>
              </a:lnSpc>
              <a:spcBef>
                <a:spcPts val="500"/>
              </a:spcBef>
              <a:buChar char="•"/>
              <a:tabLst>
                <a:tab pos="1016635" algn="l"/>
              </a:tabLst>
            </a:pPr>
            <a:r>
              <a:rPr dirty="0" sz="2000">
                <a:latin typeface="Calibri"/>
                <a:cs typeface="Calibri"/>
              </a:rPr>
              <a:t>tables, </a:t>
            </a:r>
            <a:r>
              <a:rPr dirty="0" sz="2000" spc="-5">
                <a:latin typeface="Calibri"/>
                <a:cs typeface="Calibri"/>
              </a:rPr>
              <a:t>figures, references, citations, math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notations</a:t>
            </a:r>
            <a:endParaRPr sz="20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Char char="•"/>
            </a:pPr>
            <a:endParaRPr sz="285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buFont typeface="Calibri"/>
              <a:buChar char="–"/>
              <a:tabLst>
                <a:tab pos="610235" algn="l"/>
              </a:tabLst>
            </a:pPr>
            <a:r>
              <a:rPr dirty="0" sz="2400" b="1">
                <a:solidFill>
                  <a:srgbClr val="009973"/>
                </a:solidFill>
                <a:latin typeface="Calibri"/>
                <a:cs typeface="Calibri"/>
              </a:rPr>
              <a:t>LaTeX </a:t>
            </a:r>
            <a:r>
              <a:rPr dirty="0" sz="2400" spc="-5" i="1">
                <a:latin typeface="Calibri"/>
                <a:cs typeface="Calibri"/>
              </a:rPr>
              <a:t>(strongly</a:t>
            </a:r>
            <a:r>
              <a:rPr dirty="0" sz="2400" spc="-10" i="1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preferred)</a:t>
            </a:r>
            <a:endParaRPr sz="2400">
              <a:latin typeface="Calibri"/>
              <a:cs typeface="Calibri"/>
            </a:endParaRPr>
          </a:p>
          <a:p>
            <a:pPr lvl="2" marL="1016000" indent="-204470">
              <a:lnSpc>
                <a:spcPct val="100000"/>
              </a:lnSpc>
              <a:spcBef>
                <a:spcPts val="520"/>
              </a:spcBef>
              <a:buFont typeface="Calibri"/>
              <a:buChar char="•"/>
              <a:tabLst>
                <a:tab pos="1016635" algn="l"/>
              </a:tabLst>
            </a:pPr>
            <a:r>
              <a:rPr dirty="0" sz="2400" spc="-5" b="1">
                <a:solidFill>
                  <a:srgbClr val="009973"/>
                </a:solidFill>
                <a:latin typeface="Calibri"/>
                <a:cs typeface="Calibri"/>
              </a:rPr>
              <a:t>Overleaf </a:t>
            </a:r>
            <a:r>
              <a:rPr dirty="0" sz="2400" spc="-5">
                <a:latin typeface="Calibri"/>
                <a:cs typeface="Calibri"/>
              </a:rPr>
              <a:t>online </a:t>
            </a:r>
            <a:r>
              <a:rPr dirty="0" sz="2400">
                <a:latin typeface="Calibri"/>
                <a:cs typeface="Calibri"/>
              </a:rPr>
              <a:t>editor </a:t>
            </a:r>
            <a:r>
              <a:rPr dirty="0" sz="2400" spc="-5">
                <a:latin typeface="Calibri"/>
                <a:cs typeface="Calibri"/>
              </a:rPr>
              <a:t>(</a:t>
            </a:r>
            <a:r>
              <a:rPr dirty="0" sz="2400" spc="-5" i="1">
                <a:latin typeface="Calibri"/>
                <a:cs typeface="Calibri"/>
              </a:rPr>
              <a:t>strongly</a:t>
            </a:r>
            <a:r>
              <a:rPr dirty="0" sz="2400" spc="15" i="1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suggested</a:t>
            </a:r>
            <a:r>
              <a:rPr dirty="0" sz="2400" spc="-5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lvl="2" marL="1016000" indent="-204470">
              <a:lnSpc>
                <a:spcPct val="100000"/>
              </a:lnSpc>
              <a:spcBef>
                <a:spcPts val="620"/>
              </a:spcBef>
              <a:buChar char="•"/>
              <a:tabLst>
                <a:tab pos="1016635" algn="l"/>
              </a:tabLst>
            </a:pPr>
            <a:r>
              <a:rPr dirty="0" sz="2400" spc="-5">
                <a:latin typeface="Calibri"/>
                <a:cs typeface="Calibri"/>
              </a:rPr>
              <a:t>MikTex, TexWorks, etc. </a:t>
            </a:r>
            <a:r>
              <a:rPr dirty="0" sz="2400" spc="-5">
                <a:solidFill>
                  <a:srgbClr val="808080"/>
                </a:solidFill>
                <a:latin typeface="Calibri"/>
                <a:cs typeface="Calibri"/>
              </a:rPr>
              <a:t>(</a:t>
            </a:r>
            <a:r>
              <a:rPr dirty="0" sz="2400" spc="-5" i="1">
                <a:solidFill>
                  <a:srgbClr val="808080"/>
                </a:solidFill>
                <a:latin typeface="Calibri"/>
                <a:cs typeface="Calibri"/>
              </a:rPr>
              <a:t>alternative LaTeX</a:t>
            </a:r>
            <a:r>
              <a:rPr dirty="0" sz="24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808080"/>
                </a:solidFill>
                <a:latin typeface="Calibri"/>
                <a:cs typeface="Calibri"/>
              </a:rPr>
              <a:t>editors</a:t>
            </a:r>
            <a:r>
              <a:rPr dirty="0" sz="2400" spc="-5">
                <a:solidFill>
                  <a:srgbClr val="80808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620"/>
              </a:spcBef>
              <a:buChar char="–"/>
              <a:tabLst>
                <a:tab pos="610235" algn="l"/>
              </a:tabLst>
            </a:pPr>
            <a:r>
              <a:rPr dirty="0" sz="2400">
                <a:latin typeface="Calibri"/>
                <a:cs typeface="Calibri"/>
              </a:rPr>
              <a:t>MS </a:t>
            </a:r>
            <a:r>
              <a:rPr dirty="0" sz="2400" spc="-5">
                <a:latin typeface="Calibri"/>
                <a:cs typeface="Calibri"/>
              </a:rPr>
              <a:t>Word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808080"/>
                </a:solidFill>
                <a:latin typeface="Calibri"/>
                <a:cs typeface="Calibri"/>
              </a:rPr>
              <a:t>(alternatively)</a:t>
            </a:r>
            <a:endParaRPr sz="2400">
              <a:latin typeface="Calibri"/>
              <a:cs typeface="Calibri"/>
            </a:endParaRPr>
          </a:p>
          <a:p>
            <a:pPr lvl="1" marL="609600" indent="-204470">
              <a:lnSpc>
                <a:spcPct val="100000"/>
              </a:lnSpc>
              <a:spcBef>
                <a:spcPts val="520"/>
              </a:spcBef>
              <a:buChar char="–"/>
              <a:tabLst>
                <a:tab pos="610235" algn="l"/>
              </a:tabLst>
            </a:pPr>
            <a:r>
              <a:rPr dirty="0" sz="2400" spc="-5">
                <a:latin typeface="Calibri"/>
                <a:cs typeface="Calibri"/>
              </a:rPr>
              <a:t>or Open </a:t>
            </a:r>
            <a:r>
              <a:rPr dirty="0" sz="2400">
                <a:latin typeface="Calibri"/>
                <a:cs typeface="Calibri"/>
              </a:rPr>
              <a:t>Office </a:t>
            </a:r>
            <a:r>
              <a:rPr dirty="0" sz="2400" spc="-5" i="1">
                <a:solidFill>
                  <a:srgbClr val="808080"/>
                </a:solidFill>
                <a:latin typeface="Calibri"/>
                <a:cs typeface="Calibri"/>
              </a:rPr>
              <a:t>(not </a:t>
            </a:r>
            <a:r>
              <a:rPr dirty="0" sz="2400" i="1">
                <a:solidFill>
                  <a:srgbClr val="808080"/>
                </a:solidFill>
                <a:latin typeface="Calibri"/>
                <a:cs typeface="Calibri"/>
              </a:rPr>
              <a:t>highly </a:t>
            </a:r>
            <a:r>
              <a:rPr dirty="0" sz="2400" spc="-5" i="1">
                <a:solidFill>
                  <a:srgbClr val="808080"/>
                </a:solidFill>
                <a:latin typeface="Calibri"/>
                <a:cs typeface="Calibri"/>
              </a:rPr>
              <a:t>recommended. </a:t>
            </a:r>
            <a:r>
              <a:rPr dirty="0" sz="2400" i="1">
                <a:solidFill>
                  <a:srgbClr val="808080"/>
                </a:solidFill>
                <a:latin typeface="Calibri"/>
                <a:cs typeface="Calibri"/>
              </a:rPr>
              <a:t>Use at your </a:t>
            </a:r>
            <a:r>
              <a:rPr dirty="0" sz="2400" spc="-5" i="1">
                <a:solidFill>
                  <a:srgbClr val="808080"/>
                </a:solidFill>
                <a:latin typeface="Calibri"/>
                <a:cs typeface="Calibri"/>
              </a:rPr>
              <a:t>own</a:t>
            </a:r>
            <a:r>
              <a:rPr dirty="0" sz="2400" i="1">
                <a:solidFill>
                  <a:srgbClr val="808080"/>
                </a:solidFill>
                <a:latin typeface="Calibri"/>
                <a:cs typeface="Calibri"/>
              </a:rPr>
              <a:t> risk)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451" y="3884973"/>
            <a:ext cx="780287" cy="780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16910" y="3338681"/>
            <a:ext cx="1895401" cy="750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35873" y="206376"/>
            <a:ext cx="1333500" cy="698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6990" rIns="0" bIns="0" rtlCol="0" vert="horz">
            <a:spAutoFit/>
          </a:bodyPr>
          <a:lstStyle/>
          <a:p>
            <a:pPr marR="326390">
              <a:lnSpc>
                <a:spcPct val="99200"/>
              </a:lnSpc>
              <a:spcBef>
                <a:spcPts val="370"/>
              </a:spcBef>
            </a:pPr>
            <a:r>
              <a:rPr dirty="0" sz="1050" b="1">
                <a:latin typeface="Calibri"/>
                <a:cs typeface="Calibri"/>
              </a:rPr>
              <a:t>COMPUTATIONAL  </a:t>
            </a:r>
            <a:r>
              <a:rPr dirty="0" sz="1050" spc="-5" b="1">
                <a:latin typeface="Calibri"/>
                <a:cs typeface="Calibri"/>
              </a:rPr>
              <a:t>AND </a:t>
            </a:r>
            <a:r>
              <a:rPr dirty="0" sz="1050" b="1">
                <a:latin typeface="Calibri"/>
                <a:cs typeface="Calibri"/>
              </a:rPr>
              <a:t>DATA  SCIENCES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/>
              <a:t>Scientific</a:t>
            </a:r>
            <a:r>
              <a:rPr dirty="0" spc="-160"/>
              <a:t> </a:t>
            </a:r>
            <a:r>
              <a:rPr dirty="0" spc="-5"/>
              <a:t>Data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 spc="-5"/>
              <a:t>Databases</a:t>
            </a:r>
            <a:r>
              <a:rPr dirty="0" spc="-5" b="1">
                <a:latin typeface="DejaVu Sans Condensed"/>
                <a:cs typeface="DejaVu Sans Condensed"/>
              </a:rPr>
              <a:t>:</a:t>
            </a:r>
            <a:r>
              <a:rPr dirty="0" spc="-150" b="1">
                <a:latin typeface="DejaVu Sans Condensed"/>
                <a:cs typeface="DejaVu Sans Condensed"/>
              </a:rPr>
              <a:t> </a:t>
            </a:r>
            <a:r>
              <a:rPr dirty="0" spc="-5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pc="-5"/>
              <a:t>Olga</a:t>
            </a:r>
            <a:r>
              <a:rPr dirty="0" spc="-200"/>
              <a:t> </a:t>
            </a:r>
            <a:r>
              <a:rPr dirty="0" spc="-5"/>
              <a:t>Gkountouna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2020-08-07T19:09:41Z</dcterms:created>
  <dcterms:modified xsi:type="dcterms:W3CDTF">2020-08-07T19:09:41Z</dcterms:modified>
</cp:coreProperties>
</file>